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28369"/>
            <a:ext cx="317297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</a:t>
            </a:r>
            <a:r>
              <a:rPr sz="1400" spc="8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− </a:t>
            </a:r>
            <a:r>
              <a:rPr sz="1400" spc="4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spc="56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4</a:t>
            </a:r>
            <a:r>
              <a:rPr sz="1400" spc="-15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×</a:t>
            </a:r>
            <a:r>
              <a:rPr sz="1400" spc="1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10</a:t>
            </a:r>
            <a:r>
              <a:rPr sz="1500" spc="25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ꢁ6</a:t>
            </a:r>
            <a:r>
              <a:rPr sz="1400" spc="10">
                <a:solidFill>
                  <a:srgbClr val="000000"/>
                </a:solidFill>
                <a:latin typeface="WERCCJ+Cambria Math"/>
                <a:cs typeface="WERCCJ+Cambria Math"/>
              </a:rPr>
              <a:t>)</a:t>
            </a:r>
            <a:r>
              <a:rPr sz="1500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500" spc="26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+ (휔</a:t>
            </a:r>
            <a:r>
              <a:rPr sz="1400" spc="228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10</a:t>
            </a:r>
            <a:r>
              <a:rPr sz="1500" spc="25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ꢁ3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)</a:t>
            </a:r>
            <a:r>
              <a:rPr sz="1500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7950" y="1430477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07258" y="1430477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707378"/>
            <a:ext cx="2616047" cy="84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 that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  <a:r>
              <a:rPr sz="1500" spc="112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WERCCJ+Cambria Math"/>
                <a:cs typeface="WERCCJ+Cambria Math"/>
              </a:rPr>
              <a:t>푘푟푎푑/푠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98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</a:t>
            </a:r>
            <a:r>
              <a:rPr sz="1400" spc="8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WERCCJ+Cambria Math"/>
                <a:cs typeface="WERCCJ+Cambria Math"/>
              </a:rPr>
              <a:t>4휔</a:t>
            </a:r>
            <a:r>
              <a:rPr sz="1500" spc="56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)</a:t>
            </a:r>
            <a:r>
              <a:rPr sz="1500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500" spc="26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+ </a:t>
            </a:r>
            <a:r>
              <a:rPr sz="1400" spc="4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</a:p>
          <a:p>
            <a:pPr marL="191630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51682" y="2059889"/>
            <a:ext cx="184244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7">
                <a:solidFill>
                  <a:srgbClr val="000000"/>
                </a:solidFill>
                <a:latin typeface="WERCCJ+Cambria Math"/>
                <a:cs typeface="WERCCJ+Cambria Math"/>
              </a:rPr>
              <a:t>1ꢂ휔</a:t>
            </a:r>
            <a:r>
              <a:rPr sz="1500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ꢃ</a:t>
            </a:r>
            <a:r>
              <a:rPr sz="1500" spc="26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− </a:t>
            </a:r>
            <a:r>
              <a:rPr sz="1400" spc="21">
                <a:solidFill>
                  <a:srgbClr val="000000"/>
                </a:solidFill>
                <a:latin typeface="WERCCJ+Cambria Math"/>
                <a:cs typeface="WERCCJ+Cambria Math"/>
              </a:rPr>
              <a:t>7휔</a:t>
            </a:r>
            <a:r>
              <a:rPr sz="1500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500" spc="26" baseline="3685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− 1</a:t>
            </a:r>
            <a:r>
              <a:rPr sz="1400" spc="8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7010" y="2161998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56129" y="2161998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71722" y="2161998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96233" y="2161998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2444994"/>
            <a:ext cx="36538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 equation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400" spc="355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get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80639" y="24286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62121" y="2428698"/>
            <a:ext cx="2571492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spc="-409" baseline="-20869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  <a:r>
              <a:rPr sz="1500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500" spc="110" baseline="3685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0 ∙ 5509푎푛푑</a:t>
            </a:r>
            <a:r>
              <a:rPr sz="1400" spc="4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− 0 ∙ 11ꢄ4.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40882" y="2444994"/>
            <a:ext cx="1029764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400" spc="5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56108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8447" y="2530805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2693273"/>
            <a:ext cx="5792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046974"/>
            <a:ext cx="291713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0 ∙ 742</a:t>
            </a:r>
            <a:r>
              <a:rPr sz="1400" spc="2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krad </a:t>
            </a:r>
            <a:r>
              <a:rPr sz="1400" spc="10">
                <a:solidFill>
                  <a:srgbClr val="000000"/>
                </a:solidFill>
                <a:latin typeface="WERCCJ+Cambria Math"/>
                <a:cs typeface="WERCCJ+Cambria Math"/>
              </a:rPr>
              <a:t>/푠</a:t>
            </a:r>
            <a:r>
              <a:rPr sz="1400" spc="9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742</a:t>
            </a:r>
            <a:r>
              <a:rPr sz="1400" spc="15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/푠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58816" y="3505022"/>
            <a:ext cx="585899" cy="36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WERCCJ+Cambria Math"/>
                <a:cs typeface="WERCCJ+Cambria Math"/>
              </a:rPr>
              <a:t>푽</a:t>
            </a:r>
            <a:r>
              <a:rPr sz="1200" baseline="-23999">
                <a:solidFill>
                  <a:srgbClr val="000000"/>
                </a:solidFill>
                <a:latin typeface="WERCCJ+Cambria Math"/>
                <a:cs typeface="WERCCJ+Cambria Math"/>
              </a:rPr>
              <a:t>푶</a:t>
            </a:r>
            <a:r>
              <a:rPr sz="1200" spc="-10" baseline="-23999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(흎)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3576050"/>
            <a:ext cx="480373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</a:t>
            </a:r>
            <a:r>
              <a:rPr sz="1400" b="1" spc="3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shown,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transfer function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199634" y="3576050"/>
            <a:ext cx="17236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Identify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 of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77104" y="3700094"/>
            <a:ext cx="549323" cy="34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푽</a:t>
            </a:r>
            <a:r>
              <a:rPr sz="1000" spc="33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(흎)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59401" y="3753744"/>
            <a:ext cx="19029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ERCCJ+Cambria Math"/>
                <a:cs typeface="WERCCJ+Cambria Math"/>
              </a:rPr>
              <a:t>풊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854942"/>
            <a:ext cx="62621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corner frequency. Take R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 Ω = R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 = 2 mH.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068445" y="39317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69713" y="39317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50517" y="4053663"/>
            <a:ext cx="301867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ED008D"/>
                </a:solidFill>
                <a:latin typeface="WERCCJ+Cambria Math"/>
                <a:cs typeface="WERCCJ+Cambria Math"/>
              </a:rPr>
              <a:t>푹</a:t>
            </a:r>
            <a:r>
              <a:rPr sz="800">
                <a:solidFill>
                  <a:srgbClr val="ED008D"/>
                </a:solidFill>
                <a:latin typeface="WERCCJ+Cambria Math"/>
                <a:cs typeface="WERCCJ+Cambria Math"/>
              </a:rPr>
              <a:t>ퟐ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58010" y="4053663"/>
            <a:ext cx="3408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풋흎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120118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58366" y="4109583"/>
            <a:ext cx="3407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(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33854" y="4109583"/>
            <a:ext cx="15571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)</a:t>
            </a:r>
            <a:r>
              <a:rPr sz="1400" spc="37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highpass filter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27124" y="4248734"/>
            <a:ext cx="1090869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푹</a:t>
            </a:r>
            <a:r>
              <a:rPr sz="1200" spc="49" baseline="-20399">
                <a:solidFill>
                  <a:srgbClr val="ED008D"/>
                </a:solidFill>
                <a:latin typeface="WERCCJ+Cambria Math"/>
                <a:cs typeface="WERCCJ+Cambria Math"/>
              </a:rPr>
              <a:t>ퟏ</a:t>
            </a: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ꢅ푹</a:t>
            </a:r>
            <a:r>
              <a:rPr sz="1200" baseline="-20399">
                <a:solidFill>
                  <a:srgbClr val="ED008D"/>
                </a:solidFill>
                <a:latin typeface="WERCCJ+Cambria Math"/>
                <a:cs typeface="WERCCJ+Cambria Math"/>
              </a:rPr>
              <a:t>ퟐ</a:t>
            </a:r>
            <a:r>
              <a:rPr sz="1200" spc="600" baseline="-20399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풋흎ꢅ흎</a:t>
            </a:r>
            <a:r>
              <a:rPr sz="1200" baseline="-20399">
                <a:solidFill>
                  <a:srgbClr val="ED008D"/>
                </a:solidFill>
                <a:latin typeface="WERCCJ+Cambria Math"/>
                <a:cs typeface="WERCCJ+Cambria Math"/>
              </a:rPr>
              <a:t>풄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66164" y="4541342"/>
            <a:ext cx="4325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푹</a:t>
            </a:r>
            <a:r>
              <a:rPr sz="1000" spc="295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푹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85216" y="4597263"/>
            <a:ext cx="66386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흎</a:t>
            </a:r>
            <a:r>
              <a:rPr sz="1500" baseline="-20571">
                <a:solidFill>
                  <a:srgbClr val="ED008D"/>
                </a:solidFill>
                <a:latin typeface="WERCCJ+Cambria Math"/>
                <a:cs typeface="WERCCJ+Cambria Math"/>
              </a:rPr>
              <a:t>풄</a:t>
            </a:r>
            <a:r>
              <a:rPr sz="1500" spc="114" baseline="-20571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54556" y="4590420"/>
            <a:ext cx="21347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ED008D"/>
                </a:solidFill>
                <a:latin typeface="WERCCJ+Cambria Math"/>
                <a:cs typeface="WERCCJ+Cambria Math"/>
              </a:rPr>
              <a:t>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08430" y="4590420"/>
            <a:ext cx="21347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ED008D"/>
                </a:solidFill>
                <a:latin typeface="WERCCJ+Cambria Math"/>
                <a:cs typeface="WERCCJ+Cambria Math"/>
              </a:rPr>
              <a:t>ퟐ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59889" y="4597263"/>
            <a:ext cx="13293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ퟐퟓ</a:t>
            </a:r>
            <a:r>
              <a:rPr sz="1400" spc="51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krad </a:t>
            </a:r>
            <a:r>
              <a:rPr sz="1400">
                <a:solidFill>
                  <a:srgbClr val="ED008D"/>
                </a:solidFill>
                <a:latin typeface="WERCCJ+Cambria Math"/>
                <a:cs typeface="WERCCJ+Cambria Math"/>
              </a:rPr>
              <a:t>/풔.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30528" y="4736414"/>
            <a:ext cx="769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(푹</a:t>
            </a:r>
            <a:r>
              <a:rPr sz="1000" spc="290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ꢅ푹</a:t>
            </a:r>
            <a:r>
              <a:rPr sz="1000" spc="291">
                <a:solidFill>
                  <a:srgbClr val="ED008D"/>
                </a:solidFill>
                <a:latin typeface="WERCCJ+Cambria Math"/>
                <a:cs typeface="WERCCJ+Cambria Math"/>
              </a:rPr>
              <a:t> </a:t>
            </a:r>
            <a:r>
              <a:rPr sz="1000">
                <a:solidFill>
                  <a:srgbClr val="ED008D"/>
                </a:solidFill>
                <a:latin typeface="WERCCJ+Cambria Math"/>
                <a:cs typeface="WERCCJ+Cambria Math"/>
              </a:rPr>
              <a:t>)푳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72260" y="4785492"/>
            <a:ext cx="21347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ED008D"/>
                </a:solidFill>
                <a:latin typeface="WERCCJ+Cambria Math"/>
                <a:cs typeface="WERCCJ+Cambria Math"/>
              </a:rPr>
              <a:t>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419097" y="4785492"/>
            <a:ext cx="21347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ED008D"/>
                </a:solidFill>
                <a:latin typeface="WERCCJ+Cambria Math"/>
                <a:cs typeface="WERCCJ+Cambria Math"/>
              </a:rPr>
              <a:t>ퟐ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5415518"/>
            <a:ext cx="7454244" cy="1099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0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2:</a:t>
            </a:r>
            <a:r>
              <a:rPr sz="1400" b="1" spc="53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bandstop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Fig.2.8</a:t>
            </a:r>
            <a:r>
              <a:rPr sz="1400" spc="10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reject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200-Hz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sinusoid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passing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C.</a:t>
            </a:r>
            <a:r>
              <a:rPr sz="1400" i="1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150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 Hz.</a:t>
            </a:r>
          </a:p>
          <a:p>
            <a:pPr marL="0" marR="0">
              <a:lnSpc>
                <a:spcPts val="1554"/>
              </a:lnSpc>
              <a:spcBef>
                <a:spcPts val="22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6253972"/>
            <a:ext cx="39509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 the formulas for a series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 circuit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6610721"/>
            <a:ext cx="24141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2휋(100)</a:t>
            </a:r>
            <a:r>
              <a:rPr sz="1400" spc="64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200휋푟푎푑/푠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73377" y="696628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푅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23185" y="696628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푅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486279" y="6966280"/>
            <a:ext cx="4100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ꢈꢉꢊ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7022201"/>
            <a:ext cx="21308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1464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⇒</a:t>
            </a:r>
            <a:r>
              <a:rPr sz="1400" spc="40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ꢆ</a:t>
            </a:r>
            <a:r>
              <a:rPr sz="1400" spc="99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118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800223" y="7022201"/>
            <a:ext cx="11950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0 ∙ 2ꢄ87퐻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79474" y="716135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퐿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21661" y="7161352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ꢇ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443607" y="7161352"/>
            <a:ext cx="49357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ꢀꢊꢊꢋ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7436729"/>
            <a:ext cx="60270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Rejection of the 200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 sinusoid means that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푓</a:t>
            </a:r>
            <a:r>
              <a:rPr sz="1400" spc="45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200 Hz, so that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400" spc="68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815460" y="75225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355082" y="75225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7807061"/>
            <a:ext cx="26653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400" spc="717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WERCCJ+Cambria Math"/>
                <a:cs typeface="WERCCJ+Cambria Math"/>
              </a:rPr>
              <a:t>2휋푓</a:t>
            </a:r>
            <a:r>
              <a:rPr sz="1400" spc="480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2휋(200)</a:t>
            </a:r>
            <a:r>
              <a:rPr sz="1400" spc="68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400휋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70559" y="78928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260652" y="78928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8195681"/>
            <a:ext cx="170294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  <a:r>
              <a:rPr sz="1500" spc="110" baseline="-20571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WERCCJ+Cambria Math"/>
                <a:cs typeface="WERCCJ+Cambria Math"/>
              </a:rPr>
              <a:t>1/√ꢆ퐶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44828" y="854353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187194" y="854353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8679170"/>
            <a:ext cx="7141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퐶</a:t>
            </a:r>
            <a:r>
              <a:rPr sz="1400" spc="142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399286" y="867917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940430" y="8679170"/>
            <a:ext cx="11741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2 ∙ ꢂ5ꢄ휇퐹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038148" y="8785835"/>
            <a:ext cx="2132521" cy="528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WERCCJ+Cambria Math"/>
                <a:cs typeface="WERCCJ+Cambria Math"/>
              </a:rPr>
              <a:t>휔</a:t>
            </a:r>
            <a:r>
              <a:rPr sz="1500" spc="-482" baseline="-28420">
                <a:solidFill>
                  <a:srgbClr val="000000"/>
                </a:solidFill>
                <a:latin typeface="WERCCJ+Cambria Math"/>
                <a:cs typeface="WERCCJ+Cambria Math"/>
              </a:rPr>
              <a:t>ꢊ</a:t>
            </a:r>
            <a:r>
              <a:rPr sz="1500" spc="56" baseline="37714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ꢆ</a:t>
            </a:r>
            <a:r>
              <a:rPr sz="1400" spc="1539">
                <a:solidFill>
                  <a:srgbClr val="000000"/>
                </a:solidFill>
                <a:latin typeface="WERCCJ+Cambria Math"/>
                <a:cs typeface="WERCCJ+Cambria Math"/>
              </a:rPr>
              <a:t> 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(400휋)</a:t>
            </a:r>
            <a:r>
              <a:rPr sz="1500" spc="60" baseline="29999">
                <a:solidFill>
                  <a:srgbClr val="000000"/>
                </a:solidFill>
                <a:latin typeface="WERCCJ+Cambria Math"/>
                <a:cs typeface="WERCCJ+Cambria Math"/>
              </a:rPr>
              <a:t>ꢀ</a:t>
            </a:r>
            <a:r>
              <a:rPr sz="1400">
                <a:solidFill>
                  <a:srgbClr val="000000"/>
                </a:solidFill>
                <a:latin typeface="WERCCJ+Cambria Math"/>
                <a:cs typeface="WERCCJ+Cambria Math"/>
              </a:rPr>
              <a:t>(0.2ꢄ87)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9309922"/>
            <a:ext cx="7408678" cy="892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bandpass filter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Fig.2.6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lower cutoff frequency of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20.1 kHz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upper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20.3 kHz. Take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 = 20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Q.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15.92 H, 3.9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pF,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101.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5138" cy="87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9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00" b="1" spc="18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fourth-order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Butterworth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lowpass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Fig.(a).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designed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풄</a:t>
            </a:r>
            <a:r>
              <a:rPr sz="1500" spc="112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ퟏ</a:t>
            </a:r>
            <a:r>
              <a:rPr sz="1400" spc="390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rad/s.</a:t>
            </a:r>
            <a:r>
              <a:rPr sz="1400" b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50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10-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kΩ resistors.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004425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181810"/>
            <a:ext cx="7145691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cutoff frequency is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shift from </a:t>
            </a:r>
            <a:r>
              <a:rPr sz="1400" spc="-56">
                <a:solidFill>
                  <a:srgbClr val="000000"/>
                </a:solidFill>
                <a:latin typeface="GFWEEE+Cambria Math"/>
                <a:cs typeface="GFWEEE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푐</a:t>
            </a:r>
            <a:r>
              <a:rPr sz="1500" spc="148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1푟푎푑/푠</a:t>
            </a:r>
            <a:r>
              <a:rPr sz="1400" spc="69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GFWEEE+Cambria Math"/>
                <a:cs typeface="GFWEEE+Cambria Math"/>
              </a:rPr>
              <a:t>휔</a:t>
            </a:r>
            <a:r>
              <a:rPr sz="1500" spc="-409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푐</a:t>
            </a:r>
            <a:r>
              <a:rPr sz="15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  <a:r>
              <a:rPr sz="1500" spc="2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2100" spc="-8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2휋(50)</a:t>
            </a:r>
            <a:r>
              <a:rPr sz="2100" spc="-129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2100" spc="12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푘푟푎푑/푠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then 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444861"/>
            <a:ext cx="19995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 factor 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8900" y="2788362"/>
            <a:ext cx="44589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GFWEEE+Cambria Math"/>
                <a:cs typeface="GFWEEE+Cambria Math"/>
              </a:rPr>
              <a:t>휔</a:t>
            </a:r>
            <a:r>
              <a:rPr sz="15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8617" y="2788362"/>
            <a:ext cx="1149514" cy="74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100휋 ×</a:t>
            </a:r>
            <a:r>
              <a:rPr sz="1400" spc="1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3</a:t>
            </a:r>
          </a:p>
          <a:p>
            <a:pPr marL="394716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0820" y="2890469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푐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940294"/>
            <a:ext cx="63643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86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푓</a:t>
            </a:r>
            <a:r>
              <a:rPr sz="1500" spc="139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5788" y="2940294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26258" y="2923998"/>
            <a:ext cx="103635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휋</a:t>
            </a:r>
            <a:r>
              <a:rPr sz="1400" spc="25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×</a:t>
            </a:r>
            <a:r>
              <a:rPr sz="1400" spc="1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6856">
                <a:solidFill>
                  <a:srgbClr val="000000"/>
                </a:solidFill>
                <a:latin typeface="GFWEEE+Cambria Math"/>
                <a:cs typeface="GFWEEE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8900" y="3059166"/>
            <a:ext cx="45248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GFWEEE+Cambria Math"/>
                <a:cs typeface="GFWEEE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푐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420354"/>
            <a:ext cx="7191860" cy="711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 if each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 훺</a:t>
            </a:r>
            <a:r>
              <a:rPr sz="1400" spc="7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to be replaced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 푘훺</a:t>
            </a:r>
            <a:r>
              <a:rPr sz="1400" spc="6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resistor, 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magnitude scale</a:t>
            </a:r>
          </a:p>
          <a:p>
            <a:pPr marL="0" marR="0">
              <a:lnSpc>
                <a:spcPts val="1554"/>
              </a:lnSpc>
              <a:spcBef>
                <a:spcPts val="2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 must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10716" y="4009466"/>
            <a:ext cx="134415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3">
                <a:solidFill>
                  <a:srgbClr val="000000"/>
                </a:solidFill>
                <a:latin typeface="GFWEEE+Cambria Math"/>
                <a:cs typeface="GFWEEE+Cambria Math"/>
              </a:rPr>
              <a:t>푅</a:t>
            </a:r>
            <a:r>
              <a:rPr sz="1500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  <a:r>
              <a:rPr sz="1500" spc="1556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 × 10</a:t>
            </a:r>
            <a:r>
              <a:rPr sz="1500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161399"/>
            <a:ext cx="650149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400" spc="985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1112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푚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31696" y="416139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44522" y="4145102"/>
            <a:ext cx="71974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36624" y="4280271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05610" y="428027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613894"/>
            <a:ext cx="140769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Eq. (3.9),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3660" y="4970643"/>
            <a:ext cx="470829" cy="72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01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푚</a:t>
            </a:r>
          </a:p>
          <a:p>
            <a:pPr marL="25908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</a:p>
          <a:p>
            <a:pPr marL="126491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푓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15694" y="4954346"/>
            <a:ext cx="851953" cy="747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97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4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휋</a:t>
            </a:r>
            <a:r>
              <a:rPr sz="1400" spc="25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× 10</a:t>
            </a:r>
            <a:r>
              <a:rPr sz="1500" baseline="29999">
                <a:solidFill>
                  <a:srgbClr val="000000"/>
                </a:solidFill>
                <a:latin typeface="GFWEEE+Cambria Math"/>
                <a:cs typeface="GFWEEE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088458"/>
            <a:ext cx="625765" cy="2405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3">
                <a:solidFill>
                  <a:srgbClr val="000000"/>
                </a:solidFill>
                <a:latin typeface="GFWEEE+Cambria Math"/>
                <a:cs typeface="GFWEEE+Cambria Math"/>
              </a:rPr>
              <a:t>퐿</a:t>
            </a:r>
            <a:r>
              <a:rPr sz="1500" spc="-307" baseline="37714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  <a:r>
              <a:rPr sz="1500" baseline="-23684">
                <a:solidFill>
                  <a:srgbClr val="000000"/>
                </a:solidFill>
                <a:latin typeface="GFWEEE+Cambria Math"/>
                <a:cs typeface="GFWEEE+Cambria Math"/>
              </a:rPr>
              <a:t>ꢁ</a:t>
            </a:r>
            <a:r>
              <a:rPr sz="1500" spc="125" baseline="-2368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3118"/>
              </a:spcBef>
              <a:spcAft>
                <a:spcPct val="0"/>
              </a:spcAft>
            </a:pPr>
            <a:r>
              <a:rPr sz="1400" spc="-83">
                <a:solidFill>
                  <a:srgbClr val="000000"/>
                </a:solidFill>
                <a:latin typeface="GFWEEE+Cambria Math"/>
                <a:cs typeface="GFWEEE+Cambria Math"/>
              </a:rPr>
              <a:t>퐿</a:t>
            </a:r>
            <a:r>
              <a:rPr sz="1500" spc="-272" baseline="37714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  <a:r>
              <a:rPr sz="1500" baseline="-24631">
                <a:solidFill>
                  <a:srgbClr val="000000"/>
                </a:solidFill>
                <a:latin typeface="GFWEEE+Cambria Math"/>
                <a:cs typeface="GFWEEE+Cambria Math"/>
              </a:rPr>
              <a:t>ꢄ</a:t>
            </a:r>
            <a:r>
              <a:rPr sz="1500" spc="125" baseline="-2463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303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퐶í</a:t>
            </a:r>
            <a:r>
              <a:rPr sz="1400" spc="68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3135"/>
              </a:spcBef>
              <a:spcAft>
                <a:spcPct val="0"/>
              </a:spcAft>
            </a:pPr>
            <a:r>
              <a:rPr sz="1400" spc="-79">
                <a:solidFill>
                  <a:srgbClr val="000000"/>
                </a:solidFill>
                <a:latin typeface="GFWEEE+Cambria Math"/>
                <a:cs typeface="GFWEEE+Cambria Math"/>
              </a:rPr>
              <a:t>퐶</a:t>
            </a:r>
            <a:r>
              <a:rPr sz="1500" spc="-411" baseline="-24631">
                <a:solidFill>
                  <a:srgbClr val="000000"/>
                </a:solidFill>
                <a:latin typeface="GFWEEE+Cambria Math"/>
                <a:cs typeface="GFWEEE+Cambria Math"/>
              </a:rPr>
              <a:t>ꢄ</a:t>
            </a:r>
            <a:r>
              <a:rPr sz="1500" baseline="37714">
                <a:solidFill>
                  <a:srgbClr val="000000"/>
                </a:solidFill>
                <a:latin typeface="GFWEEE+Cambria Math"/>
                <a:cs typeface="GFWEEE+Cambria Math"/>
              </a:rPr>
              <a:t>′</a:t>
            </a:r>
            <a:r>
              <a:rPr sz="1500" spc="167" baseline="3771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11884" y="5106279"/>
            <a:ext cx="628457" cy="174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GFWEEE+Cambria Math"/>
                <a:cs typeface="GFWEEE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4571" marR="0">
              <a:lnSpc>
                <a:spcPts val="1645"/>
              </a:lnSpc>
              <a:spcBef>
                <a:spcPts val="327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ꢄ</a:t>
            </a:r>
            <a:r>
              <a:rPr sz="1500" spc="11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  <a:p>
            <a:pPr marL="190449" marR="0">
              <a:lnSpc>
                <a:spcPts val="1645"/>
              </a:lnSpc>
              <a:spcBef>
                <a:spcPts val="305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37867" y="5106279"/>
            <a:ext cx="18732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∙ 8ꢂ8)</a:t>
            </a:r>
            <a:r>
              <a:rPr sz="1400" spc="5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58.82ꢃ퐻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48232" y="5613771"/>
            <a:ext cx="470829" cy="73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01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푚</a:t>
            </a:r>
          </a:p>
          <a:p>
            <a:pPr marL="25908" marR="0">
              <a:lnSpc>
                <a:spcPts val="1645"/>
              </a:lnSpc>
              <a:spcBef>
                <a:spcPts val="2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</a:p>
          <a:p>
            <a:pPr marL="126491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푓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23313" y="5597474"/>
            <a:ext cx="853477" cy="747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97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6857">
                <a:solidFill>
                  <a:srgbClr val="000000"/>
                </a:solidFill>
                <a:latin typeface="GFWEEE+Cambria Math"/>
                <a:cs typeface="GFWEEE+Cambria Math"/>
              </a:rPr>
              <a:t>4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휋</a:t>
            </a:r>
            <a:r>
              <a:rPr sz="1400" spc="25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×</a:t>
            </a:r>
            <a:r>
              <a:rPr sz="1400" spc="11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10</a:t>
            </a:r>
            <a:r>
              <a:rPr sz="1500" baseline="30142">
                <a:solidFill>
                  <a:srgbClr val="000000"/>
                </a:solidFill>
                <a:latin typeface="GFWEEE+Cambria Math"/>
                <a:cs typeface="GFWEEE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24151" y="5749407"/>
            <a:ext cx="1981727" cy="1097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(0</a:t>
            </a:r>
            <a:r>
              <a:rPr sz="1400" spc="-10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∙ 765)</a:t>
            </a:r>
            <a:r>
              <a:rPr sz="1400" spc="66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2ꢂ ∙ ꢅ5ꢃ퐻</a:t>
            </a:r>
          </a:p>
          <a:p>
            <a:pPr marL="0" marR="0">
              <a:lnSpc>
                <a:spcPts val="1645"/>
              </a:lnSpc>
              <a:spcBef>
                <a:spcPts val="32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2ꢂꢅ ∙ 5푝퐹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28420" y="6235817"/>
            <a:ext cx="605070" cy="729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49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14">
                <a:solidFill>
                  <a:srgbClr val="000000"/>
                </a:solidFill>
                <a:latin typeface="GFWEEE+Cambria Math"/>
                <a:cs typeface="GFWEEE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ꢁ</a:t>
            </a:r>
          </a:p>
          <a:p>
            <a:pPr marL="0" marR="0">
              <a:lnSpc>
                <a:spcPts val="1641"/>
              </a:lnSpc>
              <a:spcBef>
                <a:spcPts val="2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</a:p>
          <a:p>
            <a:pPr marL="1112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푚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85213" y="6235817"/>
            <a:ext cx="848495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0.765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휋</a:t>
            </a:r>
            <a:r>
              <a:rPr sz="1400" spc="25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× 10</a:t>
            </a:r>
            <a:r>
              <a:rPr sz="1500" baseline="30000">
                <a:solidFill>
                  <a:srgbClr val="000000"/>
                </a:solidFill>
                <a:latin typeface="GFWEEE+Cambria Math"/>
                <a:cs typeface="GFWEEE+Cambria Math"/>
              </a:rPr>
              <a:t>9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68272" y="6576137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푓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49756" y="6854561"/>
            <a:ext cx="63047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4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9">
                <a:solidFill>
                  <a:srgbClr val="000000"/>
                </a:solidFill>
                <a:latin typeface="GFWEEE+Cambria Math"/>
                <a:cs typeface="GFWEEE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GFWEEE+Cambria Math"/>
                <a:cs typeface="GFWEEE+Cambria Math"/>
              </a:rPr>
              <a:t>ꢄ</a:t>
            </a:r>
          </a:p>
          <a:p>
            <a:pPr marL="0" marR="0">
              <a:lnSpc>
                <a:spcPts val="1641"/>
              </a:lnSpc>
              <a:spcBef>
                <a:spcPts val="2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퐾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05025" y="6854561"/>
            <a:ext cx="850019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1.8ꢂ8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휋</a:t>
            </a:r>
            <a:r>
              <a:rPr sz="1400" spc="37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× 10</a:t>
            </a:r>
            <a:r>
              <a:rPr sz="1500" baseline="29999">
                <a:solidFill>
                  <a:srgbClr val="000000"/>
                </a:solidFill>
                <a:latin typeface="GFWEEE+Cambria Math"/>
                <a:cs typeface="GFWEEE+Cambria Math"/>
              </a:rPr>
              <a:t>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23669" y="699019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45486" y="6990197"/>
            <a:ext cx="11741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GFWEEE+Cambria Math"/>
                <a:cs typeface="GFWEEE+Cambria Math"/>
              </a:rPr>
              <a:t> </a:t>
            </a:r>
            <a:r>
              <a:rPr sz="1400">
                <a:solidFill>
                  <a:srgbClr val="000000"/>
                </a:solidFill>
                <a:latin typeface="GFWEEE+Cambria Math"/>
                <a:cs typeface="GFWEEE+Cambria Math"/>
              </a:rPr>
              <a:t>588 ∙ 2푝퐹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61008" y="7194880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푚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88033" y="7194880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FWEEE+Cambria Math"/>
                <a:cs typeface="GFWEEE+Cambria Math"/>
              </a:rPr>
              <a:t>푓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7698724"/>
            <a:ext cx="7448929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scaled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Fig.(b).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transfer function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prototype 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Fig.(a), but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shifted in frequency.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4847399" cy="109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3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circuit of Figure below.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 Write the transfer function for the circuit.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 the frequency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6613" y="2262581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2789" y="2262581"/>
            <a:ext cx="293898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0" baseline="25499">
                <a:solidFill>
                  <a:srgbClr val="000000"/>
                </a:solidFill>
                <a:latin typeface="CPRGFH+Cambria Math"/>
                <a:cs typeface="CPRGFH+Cambria Math"/>
              </a:rPr>
              <a:t>푅</a:t>
            </a: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4210" y="2262581"/>
            <a:ext cx="552216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0" baseline="25499">
                <a:solidFill>
                  <a:srgbClr val="000000"/>
                </a:solidFill>
                <a:latin typeface="CPRGFH+Cambria Math"/>
                <a:cs typeface="CPRGFH+Cambria Math"/>
              </a:rPr>
              <a:t>푅</a:t>
            </a: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20">
                <a:solidFill>
                  <a:srgbClr val="000000"/>
                </a:solidFill>
                <a:latin typeface="CPRGFH+Cambria Math"/>
                <a:cs typeface="CPRGFH+Cambria Math"/>
              </a:rPr>
              <a:t>푅</a:t>
            </a:r>
            <a:r>
              <a:rPr sz="1200" spc="40" baseline="-204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+푅</a:t>
            </a:r>
            <a:r>
              <a:rPr sz="1200" baseline="-20400">
                <a:solidFill>
                  <a:srgbClr val="000000"/>
                </a:solidFill>
                <a:latin typeface="CPRGFH+Cambria Math"/>
                <a:cs typeface="CPRGFH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65271" y="22625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312406"/>
            <a:ext cx="103267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 </a:t>
            </a:r>
            <a:r>
              <a:rPr sz="1400" spc="28">
                <a:solidFill>
                  <a:srgbClr val="000000"/>
                </a:solidFill>
                <a:latin typeface="CPRGFH+Cambria Math"/>
                <a:cs typeface="CPRGFH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19097" y="2311659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표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7969" y="231850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83230" y="231850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58363" y="2320026"/>
            <a:ext cx="3690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48048" y="2320026"/>
            <a:ext cx="3690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33165" y="2425959"/>
            <a:ext cx="303218" cy="41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ꢃ</a:t>
            </a:r>
          </a:p>
          <a:p>
            <a:pPr marL="0" marR="0">
              <a:lnSpc>
                <a:spcPts val="942"/>
              </a:lnSpc>
              <a:spcBef>
                <a:spcPts val="199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ꢅꢄ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62710" y="2457653"/>
            <a:ext cx="284489" cy="34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푉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푠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19326" y="2457653"/>
            <a:ext cx="90050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푅</a:t>
            </a:r>
            <a:r>
              <a:rPr sz="1000" spc="275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+푅</a:t>
            </a:r>
            <a:r>
              <a:rPr sz="1000" spc="270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+푗ꢀ퐿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60471" y="2477465"/>
            <a:ext cx="597268" cy="39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ꢂ+푗ꢀ</a:t>
            </a:r>
            <a:r>
              <a:rPr sz="1200" baseline="-50400">
                <a:solidFill>
                  <a:srgbClr val="000000"/>
                </a:solidFill>
                <a:latin typeface="CPRGFH+Cambria Math"/>
                <a:cs typeface="CPRGFH+Cambria Math"/>
              </a:rPr>
              <a:t>ꢄ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00098" y="2506731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39366" y="2506731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67633" y="258750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882516" y="258750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2839710"/>
            <a:ext cx="7410973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CPRGFH+Cambria Math"/>
                <a:cs typeface="CPRGFH+Cambria Math"/>
              </a:rPr>
              <a:t>푏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 of part (a), we see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 gain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 no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longer be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(푂푑퐵)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rather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03145" y="3420354"/>
            <a:ext cx="849286" cy="755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64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5">
                <a:solidFill>
                  <a:srgbClr val="000000"/>
                </a:solidFill>
                <a:latin typeface="CPRGFH+Cambria Math"/>
                <a:cs typeface="CPRGFH+Cambria Math"/>
              </a:rPr>
              <a:t>ꢉ</a:t>
            </a:r>
            <a:r>
              <a:rPr sz="1500" baseline="-20785">
                <a:solidFill>
                  <a:srgbClr val="000000"/>
                </a:solidFill>
                <a:latin typeface="CPRGFH+Cambria Math"/>
                <a:cs typeface="CPRGFH+Cambria Math"/>
              </a:rPr>
              <a:t>ꢊ</a:t>
            </a:r>
          </a:p>
          <a:p>
            <a:pPr marL="0" marR="0">
              <a:lnSpc>
                <a:spcPts val="1641"/>
              </a:lnSpc>
              <a:spcBef>
                <a:spcPts val="214"/>
              </a:spcBef>
              <a:spcAft>
                <a:spcPct val="0"/>
              </a:spcAft>
            </a:pPr>
            <a:r>
              <a:rPr sz="1400" spc="-51">
                <a:solidFill>
                  <a:srgbClr val="000000"/>
                </a:solidFill>
                <a:latin typeface="CPRGFH+Cambria Math"/>
                <a:cs typeface="CPRGFH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ꢂ</a:t>
            </a:r>
            <a:r>
              <a:rPr sz="1500" spc="26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ꢋ </a:t>
            </a:r>
            <a:r>
              <a:rPr sz="1400" spc="-15">
                <a:solidFill>
                  <a:srgbClr val="000000"/>
                </a:solidFill>
                <a:latin typeface="CPRGFH+Cambria Math"/>
                <a:cs typeface="CPRGFH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ꢊ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327527" y="342035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ꢌ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3556371"/>
            <a:ext cx="152967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퐴</a:t>
            </a:r>
            <a:r>
              <a:rPr sz="1500" spc="15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푣(ꢇ푐)</a:t>
            </a:r>
            <a:r>
              <a:rPr sz="1500" spc="102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ꢈ0 log (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393314" y="3556371"/>
            <a:ext cx="2229215" cy="595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ꢈ0 log (</a:t>
            </a:r>
            <a:r>
              <a:rPr sz="1400" spc="1235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−ꢈ0푑퐵</a:t>
            </a:r>
          </a:p>
          <a:p>
            <a:pPr marL="885444" marR="0">
              <a:lnSpc>
                <a:spcPts val="9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ꢌ0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042394"/>
            <a:ext cx="25085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cutoff frequency occurs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71092" y="43904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34338" y="4390466"/>
            <a:ext cx="315918" cy="58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ꢂ</a:t>
            </a:r>
          </a:p>
          <a:p>
            <a:pPr marL="6095" marR="0">
              <a:lnSpc>
                <a:spcPts val="942"/>
              </a:lnSpc>
              <a:spcBef>
                <a:spcPts val="118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ꢃ</a:t>
            </a:r>
          </a:p>
          <a:p>
            <a:pPr marL="0" marR="0">
              <a:lnSpc>
                <a:spcPts val="942"/>
              </a:lnSpc>
              <a:spcBef>
                <a:spcPts val="199"/>
              </a:spcBef>
              <a:spcAft>
                <a:spcPct val="0"/>
              </a:spcAft>
            </a:pPr>
            <a:r>
              <a:rPr sz="800" spc="-10">
                <a:solidFill>
                  <a:srgbClr val="000000"/>
                </a:solidFill>
                <a:latin typeface="CPRGFH+Cambria Math"/>
                <a:cs typeface="CPRGFH+Cambria Math"/>
              </a:rPr>
              <a:t>ꢅꢄ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853438" y="4390466"/>
            <a:ext cx="474801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0" baseline="25499">
                <a:solidFill>
                  <a:srgbClr val="000000"/>
                </a:solidFill>
                <a:latin typeface="CPRGFH+Cambria Math"/>
                <a:cs typeface="CPRGFH+Cambria Math"/>
              </a:rPr>
              <a:t>푅</a:t>
            </a:r>
            <a:r>
              <a:rPr sz="800" spc="40">
                <a:solidFill>
                  <a:srgbClr val="000000"/>
                </a:solidFill>
                <a:latin typeface="CPRGFH+Cambria Math"/>
                <a:cs typeface="CPRGFH+Cambria Math"/>
              </a:rPr>
              <a:t>1</a:t>
            </a:r>
            <a:r>
              <a:rPr sz="1500" baseline="25499">
                <a:solidFill>
                  <a:srgbClr val="000000"/>
                </a:solidFill>
                <a:latin typeface="CPRGFH+Cambria Math"/>
                <a:cs typeface="CPRGFH+Cambria Math"/>
              </a:rPr>
              <a:t>+푅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71039" y="4390466"/>
            <a:ext cx="504630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ꢂꢍ푘훺</a:t>
            </a:r>
          </a:p>
          <a:p>
            <a:pPr marL="13715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ꢊ푚ꢎ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4446387"/>
            <a:ext cx="9519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휔</a:t>
            </a:r>
            <a:r>
              <a:rPr sz="1400" spc="621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1046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08657" y="4456922"/>
            <a:ext cx="3672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173477" y="443954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89682" y="444638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33751" y="4446387"/>
            <a:ext cx="12957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5.0푀푟푎푑/ꢏ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62940" y="4532198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푐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74140" y="4585538"/>
            <a:ext cx="2546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휏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08885" y="4585538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RGFH+Cambria Math"/>
                <a:cs typeface="CPRGFH+Cambria Math"/>
              </a:rPr>
              <a:t>퐿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94130" y="4692528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ꢄ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68805" y="471538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83689" y="471538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RGFH+Cambria Math"/>
                <a:cs typeface="CPRGFH+Cambria Math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4967595"/>
            <a:ext cx="7411764" cy="121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resulting Bode plot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Figure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24. Notice that the frequency response of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shift is precisely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for other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 filters.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 the response of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gain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starts at−20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푑퐵</a:t>
            </a:r>
            <a:r>
              <a:rPr sz="1400" spc="63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then drops at a rate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of−20 </a:t>
            </a:r>
            <a:r>
              <a:rPr sz="1400" spc="14">
                <a:solidFill>
                  <a:srgbClr val="000000"/>
                </a:solidFill>
                <a:latin typeface="CPRGFH+Cambria Math"/>
                <a:cs typeface="CPRGFH+Cambria Math"/>
              </a:rPr>
              <a:t>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 above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frequency,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CPRGFH+Cambria Math"/>
                <a:cs typeface="CPRGFH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푐</a:t>
            </a:r>
            <a:r>
              <a:rPr sz="1500" spc="160" baseline="-20571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>
                <a:solidFill>
                  <a:srgbClr val="000000"/>
                </a:solidFill>
                <a:latin typeface="CPRGFH+Cambria Math"/>
                <a:cs typeface="CPRGFH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CPRGFH+Cambria Math"/>
                <a:cs typeface="CPRGFH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CPRGFH+Cambria Math"/>
                <a:cs typeface="CPRGFH+Cambria Math"/>
              </a:rPr>
              <a:t>5푀푟푎푑/ꢏ.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2946" y="293116"/>
            <a:ext cx="6954342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360654"/>
            <a:ext cx="7266212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a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30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krad/s. Use a 0.01-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µF capacitor.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6316456"/>
            <a:ext cx="7398923" cy="896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a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dc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-6 dB. Use a 10-mH inductor. (Assume that the inductor has no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internal resistance.)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7374112"/>
            <a:ext cx="7107335" cy="9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6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series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filter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 kHz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needed. Using</a:t>
            </a:r>
          </a:p>
          <a:p>
            <a:pPr marL="0" marR="0">
              <a:lnSpc>
                <a:spcPts val="164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 = 5 kΩ, compute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(b) </a:t>
            </a:r>
            <a:r>
              <a:rPr sz="1400" spc="10">
                <a:solidFill>
                  <a:srgbClr val="000000"/>
                </a:solidFill>
                <a:latin typeface="KONOEA+Cambria Math"/>
                <a:cs typeface="KONOEA+Cambria Math"/>
              </a:rPr>
              <a:t>|퐻(푗휔)|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kHz; 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21">
                <a:solidFill>
                  <a:srgbClr val="000000"/>
                </a:solidFill>
                <a:latin typeface="KONOEA+Cambria Math"/>
                <a:cs typeface="KONOEA+Cambria Math"/>
              </a:rPr>
              <a:t>휃(푗휔)</a:t>
            </a:r>
            <a:r>
              <a:rPr sz="1400">
                <a:solidFill>
                  <a:srgbClr val="000000"/>
                </a:solidFill>
                <a:latin typeface="KONOEA+Cambria Math"/>
                <a:cs typeface="KONOEA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50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kHz.</a:t>
            </a:r>
          </a:p>
          <a:p>
            <a:pPr marL="0" marR="0">
              <a:lnSpc>
                <a:spcPts val="1554"/>
              </a:lnSpc>
              <a:spcBef>
                <a:spcPts val="12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0.4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H, (b) 0.04, (c) -87.71</a:t>
            </a:r>
            <a:r>
              <a:rPr sz="1350" b="1" baseline="35999">
                <a:solidFill>
                  <a:srgbClr val="ED008D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8233648"/>
            <a:ext cx="7454909" cy="67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of a series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filter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 load resistor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 capacitor.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36673" y="8644352"/>
            <a:ext cx="905247" cy="602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4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ED008D"/>
                </a:solidFill>
                <a:latin typeface="KONOEA+Cambria Math"/>
                <a:cs typeface="KONOEA+Cambria Math"/>
              </a:rPr>
              <a:t>ퟏ/푹푪</a:t>
            </a:r>
          </a:p>
          <a:p>
            <a:pPr marL="0" marR="0">
              <a:lnSpc>
                <a:spcPts val="1406"/>
              </a:lnSpc>
              <a:spcBef>
                <a:spcPts val="129"/>
              </a:spcBef>
              <a:spcAft>
                <a:spcPct val="0"/>
              </a:spcAft>
            </a:pPr>
            <a:r>
              <a:rPr sz="1200">
                <a:solidFill>
                  <a:srgbClr val="ED008D"/>
                </a:solidFill>
                <a:latin typeface="KONOEA+Cambria Math"/>
                <a:cs typeface="KONOEA+Cambria Math"/>
              </a:rPr>
              <a:t>풔+ퟏ/푲푹푪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41471" y="8668970"/>
            <a:ext cx="502284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69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38" baseline="25499">
                <a:solidFill>
                  <a:srgbClr val="ED008D"/>
                </a:solidFill>
                <a:latin typeface="KONOEA+Cambria Math"/>
                <a:cs typeface="KONOEA+Cambria Math"/>
              </a:rPr>
              <a:t>퐑</a:t>
            </a:r>
            <a:r>
              <a:rPr sz="800">
                <a:solidFill>
                  <a:srgbClr val="ED008D"/>
                </a:solidFill>
                <a:latin typeface="KONOEA+Cambria Math"/>
                <a:cs typeface="KONOEA+Cambria Math"/>
              </a:rPr>
              <a:t>푳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15">
                <a:solidFill>
                  <a:srgbClr val="ED008D"/>
                </a:solidFill>
                <a:latin typeface="KONOEA+Cambria Math"/>
                <a:cs typeface="KONOEA+Cambria Math"/>
              </a:rPr>
              <a:t>푹ꢀ퐑</a:t>
            </a:r>
            <a:r>
              <a:rPr sz="1200" baseline="-20400">
                <a:solidFill>
                  <a:srgbClr val="ED008D"/>
                </a:solidFill>
                <a:latin typeface="KONOEA+Cambria Math"/>
                <a:cs typeface="KONOEA+Cambria Math"/>
              </a:rPr>
              <a:t>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8718794"/>
            <a:ext cx="151268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</a:t>
            </a:r>
            <a:r>
              <a:rPr sz="1400">
                <a:solidFill>
                  <a:srgbClr val="ED008D"/>
                </a:solidFill>
                <a:latin typeface="KONOEA+Cambria Math"/>
                <a:cs typeface="KONOEA+Cambria Math"/>
              </a:rPr>
              <a:t>푯(풔)</a:t>
            </a:r>
            <a:r>
              <a:rPr sz="1400" spc="66">
                <a:solidFill>
                  <a:srgbClr val="ED008D"/>
                </a:solidFill>
                <a:latin typeface="KONOEA+Cambria Math"/>
                <a:cs typeface="KONOEA+Cambria Math"/>
              </a:rPr>
              <a:t> </a:t>
            </a:r>
            <a:r>
              <a:rPr sz="1400">
                <a:solidFill>
                  <a:srgbClr val="ED008D"/>
                </a:solidFill>
                <a:latin typeface="KONOEA+Cambria Math"/>
                <a:cs typeface="KONOEA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52395" y="8724889"/>
            <a:ext cx="11680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KONOEA+Cambria Math"/>
                <a:cs typeface="KONOEA+Cambria Math"/>
              </a:rPr>
              <a:t>풘풉풆풓풆 푲</a:t>
            </a:r>
            <a:r>
              <a:rPr sz="1400" spc="69">
                <a:solidFill>
                  <a:srgbClr val="ED008D"/>
                </a:solidFill>
                <a:latin typeface="KONOEA+Cambria Math"/>
                <a:cs typeface="KONOEA+Cambria Math"/>
              </a:rPr>
              <a:t> </a:t>
            </a:r>
            <a:r>
              <a:rPr sz="1400">
                <a:solidFill>
                  <a:srgbClr val="ED008D"/>
                </a:solidFill>
                <a:latin typeface="KONOEA+Cambria Math"/>
                <a:cs typeface="KONOEA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5699" cy="1099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11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9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25-mH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high-pass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80</a:t>
            </a:r>
            <a:r>
              <a:rPr sz="14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krad/s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high-frequency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-12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dB.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filter.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492230"/>
            <a:ext cx="7455865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04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104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and determine 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expected bandwidth for the band-pass filter.</a:t>
            </a:r>
          </a:p>
          <a:p>
            <a:pPr marL="0" marR="0">
              <a:lnSpc>
                <a:spcPts val="1554"/>
              </a:lnSpc>
              <a:spcBef>
                <a:spcPts val="22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124690"/>
            <a:ext cx="4758349" cy="18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easier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recognize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stages: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high-pass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stage. If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frequencies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decade,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adversely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stage.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assumption,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stage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78889" y="5732643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43710" y="5732643"/>
            <a:ext cx="1126654" cy="755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44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푗휔푅</a:t>
            </a:r>
            <a:r>
              <a:rPr sz="1500" spc="56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  <a:r>
              <a:rPr sz="1400" spc="-114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  <a:p>
            <a:pPr marL="0" marR="0">
              <a:lnSpc>
                <a:spcPts val="1641"/>
              </a:lnSpc>
              <a:spcBef>
                <a:spcPts val="21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ꢀ + 푗휔푅</a:t>
            </a:r>
            <a:r>
              <a:rPr sz="1500" spc="56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  <a:r>
              <a:rPr sz="1400" spc="-114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61186" y="58184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862437"/>
            <a:ext cx="925993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19">
                <a:solidFill>
                  <a:srgbClr val="000000"/>
                </a:solidFill>
                <a:latin typeface="ONWODH+Cambria Math"/>
                <a:cs typeface="ONWODH+Cambria Math"/>
              </a:rPr>
              <a:t>퐻</a:t>
            </a:r>
            <a:r>
              <a:rPr sz="1500" spc="72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  <a:r>
              <a:rPr sz="1400" spc="18">
                <a:solidFill>
                  <a:srgbClr val="000000"/>
                </a:solidFill>
                <a:latin typeface="ONWODH+Cambria Math"/>
                <a:cs typeface="ONWODH+Cambria Math"/>
              </a:rPr>
              <a:t>(휔)</a:t>
            </a:r>
            <a:r>
              <a:rPr sz="1400" spc="52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2730" y="586853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49984" y="5987405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6802" y="6073216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푖푛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199108"/>
            <a:ext cx="20855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 stage,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53032" y="6532997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22626" y="653299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39850" y="6618809"/>
            <a:ext cx="4031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표푢푡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662537"/>
            <a:ext cx="930565" cy="50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ONWODH+Cambria Math"/>
                <a:cs typeface="ONWODH+Cambria Math"/>
              </a:rPr>
              <a:t>퐻</a:t>
            </a:r>
            <a:r>
              <a:rPr sz="1500" spc="6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  <a:r>
              <a:rPr sz="1400" spc="23">
                <a:solidFill>
                  <a:srgbClr val="000000"/>
                </a:solidFill>
                <a:latin typeface="ONWODH+Cambria Math"/>
                <a:cs typeface="ONWODH+Cambria Math"/>
              </a:rPr>
              <a:t>(휔)</a:t>
            </a:r>
            <a:r>
              <a:rPr sz="1400" spc="46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14169" y="666863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26133" y="6787505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35150" y="6787988"/>
            <a:ext cx="1135798" cy="500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ꢀ + 푗휔푅</a:t>
            </a:r>
            <a:r>
              <a:rPr sz="1500" spc="56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  <a:r>
              <a:rPr sz="1400" spc="-79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8430" y="68733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7157704"/>
            <a:ext cx="34411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preceding results, we have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87500" y="7491593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37736" y="7491593"/>
            <a:ext cx="81690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푗휔푅</a:t>
            </a:r>
            <a:r>
              <a:rPr sz="1500" spc="56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  <a:r>
              <a:rPr sz="1400" spc="-114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29629" y="7491593"/>
            <a:ext cx="61421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푗휔휏</a:t>
            </a:r>
            <a:r>
              <a:rPr sz="1500" baseline="-20571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74317" y="7577404"/>
            <a:ext cx="4031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표푢푡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621133"/>
            <a:ext cx="86503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ONWODH+Cambria Math"/>
                <a:cs typeface="ONWODH+Cambria Math"/>
              </a:rPr>
              <a:t>퐻(휔)</a:t>
            </a:r>
            <a:r>
              <a:rPr sz="1400" spc="41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48638" y="7621133"/>
            <a:ext cx="162863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퐻</a:t>
            </a:r>
            <a:r>
              <a:rPr sz="1400" spc="207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ONWODH+Cambria Math"/>
                <a:cs typeface="ONWODH+Cambria Math"/>
              </a:rPr>
              <a:t>(휔)퐻</a:t>
            </a:r>
            <a:r>
              <a:rPr sz="1400" spc="228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ONWODH+Cambria Math"/>
                <a:cs typeface="ONWODH+Cambria Math"/>
              </a:rPr>
              <a:t>(휔)</a:t>
            </a:r>
            <a:r>
              <a:rPr sz="1400" spc="52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084953" y="762722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885442" y="77130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367407" y="77130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31696" y="7746101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푉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998342" y="7740487"/>
            <a:ext cx="4514948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(ꢀ</a:t>
            </a:r>
            <a:r>
              <a:rPr sz="1400" spc="-10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ONWODH+Cambria Math"/>
                <a:cs typeface="ONWODH+Cambria Math"/>
              </a:rPr>
              <a:t>푗휔푅</a:t>
            </a:r>
            <a:r>
              <a:rPr sz="1400" spc="263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400" spc="211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)(ꢀ</a:t>
            </a:r>
            <a:r>
              <a:rPr sz="1400" spc="-21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ONWODH+Cambria Math"/>
                <a:cs typeface="ONWODH+Cambria Math"/>
              </a:rPr>
              <a:t>푗휔푅</a:t>
            </a:r>
            <a:r>
              <a:rPr sz="1400" spc="297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퐶</a:t>
            </a:r>
            <a:r>
              <a:rPr sz="1400" spc="248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)</a:t>
            </a:r>
            <a:r>
              <a:rPr sz="1400" spc="1705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(ꢀ</a:t>
            </a:r>
            <a:r>
              <a:rPr sz="1400" spc="-10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ONWODH+Cambria Math"/>
                <a:cs typeface="ONWODH+Cambria Math"/>
              </a:rPr>
              <a:t>푗휔휏</a:t>
            </a:r>
            <a:r>
              <a:rPr sz="1400" spc="282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)(ꢀ</a:t>
            </a:r>
            <a:r>
              <a:rPr sz="1400" spc="-21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+ </a:t>
            </a:r>
            <a:r>
              <a:rPr sz="1400" spc="21">
                <a:solidFill>
                  <a:srgbClr val="000000"/>
                </a:solidFill>
                <a:latin typeface="ONWODH+Cambria Math"/>
                <a:cs typeface="ONWODH+Cambria Math"/>
              </a:rPr>
              <a:t>푗휔휏</a:t>
            </a:r>
            <a:r>
              <a:rPr sz="1400" spc="311">
                <a:solidFill>
                  <a:srgbClr val="000000"/>
                </a:solidFill>
                <a:latin typeface="ONWODH+Cambria Math"/>
                <a:cs typeface="ONWODH+Cambria Math"/>
              </a:rPr>
              <a:t> </a:t>
            </a:r>
            <a:r>
              <a:rPr sz="1400">
                <a:solidFill>
                  <a:srgbClr val="000000"/>
                </a:solidFill>
                <a:latin typeface="ONWODH+Cambria Math"/>
                <a:cs typeface="ONWODH+Cambria Math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18513" y="7831913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푖푛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85921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858133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705477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882260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50965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769607" y="78319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WODH+Cambria Math"/>
                <a:cs typeface="ONWODH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8662273"/>
            <a:ext cx="679806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resulting frequency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 by the summation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individual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5885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6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63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third-order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Butterworth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500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rad/s,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rad/s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by,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24248" y="1952976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85567" y="2059656"/>
            <a:ext cx="756981" cy="42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퐻</a:t>
            </a:r>
            <a:r>
              <a:rPr sz="1300" spc="51" baseline="-18999">
                <a:solidFill>
                  <a:srgbClr val="000000"/>
                </a:solidFill>
                <a:latin typeface="RPOIKJ+Cambria Math"/>
                <a:cs typeface="RPOIKJ+Cambria Math"/>
              </a:rPr>
              <a:t>푛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(푠)</a:t>
            </a:r>
            <a:r>
              <a:rPr sz="1200" spc="28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2495" y="2156756"/>
            <a:ext cx="1454917" cy="407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(푠</a:t>
            </a:r>
            <a:r>
              <a:rPr sz="1200" spc="-33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+</a:t>
            </a:r>
            <a:r>
              <a:rPr sz="1200" spc="-18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1)(푠</a:t>
            </a:r>
            <a:r>
              <a:rPr sz="1300" baseline="27999">
                <a:solidFill>
                  <a:srgbClr val="000000"/>
                </a:solidFill>
                <a:latin typeface="RPOIKJ+Cambria Math"/>
                <a:cs typeface="RPOIKJ+Cambria Math"/>
              </a:rPr>
              <a:t>2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+</a:t>
            </a:r>
            <a:r>
              <a:rPr sz="1200" spc="-20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푠</a:t>
            </a:r>
            <a:r>
              <a:rPr sz="1200" spc="-15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+</a:t>
            </a:r>
            <a:r>
              <a:rPr sz="1200" spc="-20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200">
                <a:solidFill>
                  <a:srgbClr val="000000"/>
                </a:solidFill>
                <a:latin typeface="RPOIKJ+Cambria Math"/>
                <a:cs typeface="RPOIKJ+Cambria Math"/>
              </a:rPr>
              <a:t>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359517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553198"/>
            <a:ext cx="7456274" cy="98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technique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b="1" i="1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b="1" i="1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adjust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푐</a:t>
            </a:r>
            <a:r>
              <a:rPr sz="1500" spc="148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500 </a:t>
            </a:r>
            <a:r>
              <a:rPr sz="1400" spc="14">
                <a:solidFill>
                  <a:srgbClr val="000000"/>
                </a:solidFill>
                <a:latin typeface="RPOIKJ+Cambria Math"/>
                <a:cs typeface="RPOIKJ+Cambria Math"/>
              </a:rPr>
              <a:t>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accomplished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푠</a:t>
            </a:r>
            <a:r>
              <a:rPr sz="1400" spc="208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2">
                <a:solidFill>
                  <a:srgbClr val="000000"/>
                </a:solidFill>
                <a:latin typeface="RPOIKJ+Cambria Math"/>
                <a:cs typeface="RPOIKJ+Cambria Math"/>
              </a:rPr>
              <a:t>퐻</a:t>
            </a:r>
            <a:r>
              <a:rPr sz="1500" spc="7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ꢀ</a:t>
            </a:r>
            <a:r>
              <a:rPr sz="1400" spc="15">
                <a:solidFill>
                  <a:srgbClr val="000000"/>
                </a:solidFill>
                <a:latin typeface="RPOIKJ+Cambria Math"/>
                <a:cs typeface="RPOIKJ+Cambria Math"/>
              </a:rPr>
              <a:t>(푠)</a:t>
            </a:r>
            <a:r>
              <a:rPr sz="1400" spc="17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RPOIKJ+Cambria Math"/>
                <a:cs typeface="RPOIKJ+Cambria Math"/>
              </a:rPr>
              <a:t>푠/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500" spc="98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That is,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13229" y="3387293"/>
            <a:ext cx="258355" cy="439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</a:t>
            </a:r>
          </a:p>
          <a:p>
            <a:pPr marL="0" marR="0">
              <a:lnSpc>
                <a:spcPts val="942"/>
              </a:lnSpc>
              <a:spcBef>
                <a:spcPts val="1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443595"/>
            <a:ext cx="8177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POIKJ+Cambria Math"/>
                <a:cs typeface="RPOIKJ+Cambria Math"/>
              </a:rPr>
              <a:t>퐻(푠)</a:t>
            </a:r>
            <a:r>
              <a:rPr sz="1400" spc="58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42364" y="3535812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72894" y="3535812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0256" y="3572388"/>
            <a:ext cx="1439669" cy="41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(</a:t>
            </a:r>
            <a:r>
              <a:rPr sz="1200" baseline="-50399">
                <a:solidFill>
                  <a:srgbClr val="000000"/>
                </a:solidFill>
                <a:latin typeface="RPOIKJ+Cambria Math"/>
                <a:cs typeface="RPOIKJ+Cambria Math"/>
              </a:rPr>
              <a:t>ꢃ</a:t>
            </a:r>
            <a:r>
              <a:rPr sz="1200" spc="211" baseline="-5039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ꢅꢁ)((</a:t>
            </a:r>
            <a:r>
              <a:rPr sz="1200" baseline="-50399">
                <a:solidFill>
                  <a:srgbClr val="000000"/>
                </a:solidFill>
                <a:latin typeface="RPOIKJ+Cambria Math"/>
                <a:cs typeface="RPOIKJ+Cambria Math"/>
              </a:rPr>
              <a:t>ꢃ</a:t>
            </a:r>
            <a:r>
              <a:rPr sz="1200" spc="212" baseline="-5039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)</a:t>
            </a:r>
            <a:r>
              <a:rPr sz="1200" spc="40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ꢆ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</a:t>
            </a:r>
            <a:r>
              <a:rPr sz="1200" baseline="-53999">
                <a:solidFill>
                  <a:srgbClr val="000000"/>
                </a:solidFill>
                <a:latin typeface="RPOIKJ+Cambria Math"/>
                <a:cs typeface="RPOIKJ+Cambria Math"/>
              </a:rPr>
              <a:t>ꢃ</a:t>
            </a:r>
            <a:r>
              <a:rPr sz="1200" spc="200" baseline="-5399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ꢅꢁ)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3461" y="3695832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54377" y="3695832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ꢄ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14042" y="3695832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ꢄ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789543"/>
            <a:ext cx="27197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this case,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400" spc="61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500 </a:t>
            </a:r>
            <a:r>
              <a:rPr sz="1400" spc="11">
                <a:solidFill>
                  <a:srgbClr val="000000"/>
                </a:solidFill>
                <a:latin typeface="RPOIKJ+Cambria Math"/>
                <a:cs typeface="RPOIKJ+Cambria Math"/>
              </a:rPr>
              <a:t>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51686" y="3875354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푐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65045" y="4014039"/>
            <a:ext cx="258355" cy="43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</a:t>
            </a:r>
          </a:p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16859" y="3989964"/>
            <a:ext cx="470682" cy="362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ꢉꢊꢊ</a:t>
            </a:r>
            <a:r>
              <a:rPr sz="1200" baseline="37200">
                <a:solidFill>
                  <a:srgbClr val="000000"/>
                </a:solidFill>
                <a:latin typeface="RPOIKJ+Cambria Math"/>
                <a:cs typeface="RPOIKJ+Cambria Math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63616" y="4014039"/>
            <a:ext cx="8518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ꢁꢌꢉꢊꢊꢊꢊꢊꢊ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4069959"/>
            <a:ext cx="8177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POIKJ+Cambria Math"/>
                <a:cs typeface="RPOIKJ+Cambria Math"/>
              </a:rPr>
              <a:t>퐻(푠)</a:t>
            </a:r>
            <a:r>
              <a:rPr sz="1400" spc="58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41142" y="406995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42180" y="406995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93596" y="4162176"/>
            <a:ext cx="335046" cy="4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1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  <a:p>
            <a:pPr marL="0" marR="0">
              <a:lnSpc>
                <a:spcPts val="937"/>
              </a:lnSpc>
              <a:spcBef>
                <a:spcPts val="153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ꢇꢈꢈ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56714" y="4162176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22498" y="4194180"/>
            <a:ext cx="1695842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-31034">
                <a:solidFill>
                  <a:srgbClr val="000000"/>
                </a:solidFill>
                <a:latin typeface="RPOIKJ+Cambria Math"/>
                <a:cs typeface="RPOIKJ+Cambria Math"/>
              </a:rPr>
              <a:t>(ꢋꢅꢉꢊꢊ)(ꢋ</a:t>
            </a:r>
            <a:r>
              <a:rPr sz="1200" spc="51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ꢆ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ꢅꢉꢊꢊꢋꢅꢉꢊꢊ</a:t>
            </a:r>
            <a:r>
              <a:rPr sz="1200" spc="40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ꢆ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80509" y="4194180"/>
            <a:ext cx="1874752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(ꢋꢅꢉꢊꢊ)(ꢋ</a:t>
            </a:r>
            <a:r>
              <a:rPr sz="1200" spc="40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ꢆ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ꢅꢉꢊꢊꢋꢅꢌꢉꢊꢊꢊꢊ)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40256" y="4213682"/>
            <a:ext cx="2429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(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76425" y="4198752"/>
            <a:ext cx="1305608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ꢅꢁ)((</a:t>
            </a:r>
            <a:r>
              <a:rPr sz="1000" spc="1227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)</a:t>
            </a:r>
            <a:r>
              <a:rPr sz="1200" spc="40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ꢆ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</a:t>
            </a:r>
            <a:r>
              <a:rPr sz="1000" spc="121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ꢅꢁ)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99514" y="4301343"/>
            <a:ext cx="33504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ꢇꢈꢈ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091182" y="4301343"/>
            <a:ext cx="33504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ꢇꢈꢈ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4393047"/>
            <a:ext cx="7451295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POIKJ+Cambria Math"/>
                <a:cs typeface="RPOIKJ+Cambria Math"/>
              </a:rPr>
              <a:t>퐻(푠)</a:t>
            </a:r>
            <a:r>
              <a:rPr sz="1400" spc="15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Butterworth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500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RPOIKJ+Cambria Math"/>
                <a:cs typeface="RPOIKJ+Cambria Math"/>
              </a:rPr>
              <a:t>푟푎푑/푠.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5040614"/>
            <a:ext cx="7454543" cy="900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4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6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wish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R,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645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band-pass filter with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ꢊ</a:t>
            </a:r>
            <a:r>
              <a:rPr sz="1500" spc="74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1000 rad/s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bandwidth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 rad/s.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5677646"/>
            <a:ext cx="28730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 for the network is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75308" y="5891393"/>
            <a:ext cx="2168015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74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RPOIKJ+Cambria Math"/>
                <a:cs typeface="RPOIKJ+Cambria Math"/>
              </a:rPr>
              <a:t>(푅/퐿)푗휔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RPOIKJ+Cambria Math"/>
                <a:cs typeface="RPOIKJ+Cambria Math"/>
              </a:rPr>
              <a:t>(푗휔)</a:t>
            </a:r>
            <a:r>
              <a:rPr sz="1500" baseline="29999">
                <a:solidFill>
                  <a:srgbClr val="000000"/>
                </a:solidFill>
                <a:latin typeface="RPOIKJ+Cambria Math"/>
                <a:cs typeface="RPOIKJ+Cambria Math"/>
              </a:rPr>
              <a:t>ꢌ</a:t>
            </a:r>
            <a:r>
              <a:rPr sz="1500" spc="26" baseline="2999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+ </a:t>
            </a:r>
            <a:r>
              <a:rPr sz="1400" spc="14">
                <a:solidFill>
                  <a:srgbClr val="000000"/>
                </a:solidFill>
                <a:latin typeface="RPOIKJ+Cambria Math"/>
                <a:cs typeface="RPOIKJ+Cambria Math"/>
              </a:rPr>
              <a:t>(푅/퐿)푗휔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 +</a:t>
            </a:r>
            <a:r>
              <a:rPr sz="1400" spc="1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1/퐿퐶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027029"/>
            <a:ext cx="8528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RPOIKJ+Cambria Math"/>
                <a:cs typeface="RPOIKJ+Cambria Math"/>
              </a:rPr>
              <a:t>H(휔)</a:t>
            </a:r>
            <a:r>
              <a:rPr sz="1400" spc="70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6359261"/>
            <a:ext cx="1178069" cy="76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591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ꢊ</a:t>
            </a:r>
            <a:r>
              <a:rPr sz="1500" spc="11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  <a:p>
            <a:pPr marL="593140" marR="0">
              <a:lnSpc>
                <a:spcPts val="121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√퐿퐶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279014" y="68397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6895709"/>
            <a:ext cx="17425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since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400" spc="72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</a:t>
            </a:r>
            <a:r>
              <a:rPr sz="1400" spc="31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893061" y="68794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ꢍ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442082" y="6879413"/>
            <a:ext cx="719365" cy="125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</a:t>
            </a:r>
            <a:r>
              <a:rPr sz="1500" baseline="36856">
                <a:solidFill>
                  <a:srgbClr val="000000"/>
                </a:solidFill>
                <a:latin typeface="RPOIKJ+Cambria Math"/>
                <a:cs typeface="RPOIKJ+Cambria Math"/>
              </a:rPr>
              <a:t>6</a:t>
            </a:r>
          </a:p>
          <a:p>
            <a:pPr marL="44196" marR="0">
              <a:lnSpc>
                <a:spcPts val="1645"/>
              </a:lnSpc>
              <a:spcBef>
                <a:spcPts val="444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82522" y="69815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ꢊ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39391" y="7034861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ꢎꢏ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97940" y="7163933"/>
            <a:ext cx="553388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RPOIKJ+Cambria Math"/>
                <a:cs typeface="RPOIKJ+Cambria Math"/>
              </a:rPr>
              <a:t>ꢊ</a:t>
            </a:r>
          </a:p>
          <a:p>
            <a:pPr marL="0" marR="0">
              <a:lnSpc>
                <a:spcPts val="1641"/>
              </a:lnSpc>
              <a:spcBef>
                <a:spcPts val="2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퐵푊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422146" y="7163933"/>
            <a:ext cx="6626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7299569"/>
            <a:ext cx="5751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0840" y="729956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865629" y="7299569"/>
            <a:ext cx="6473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470913" y="7418440"/>
            <a:ext cx="5635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638554" y="7606361"/>
            <a:ext cx="42883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ꢐ</a:t>
            </a:r>
            <a:r>
              <a:rPr sz="1000" spc="300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ꢎ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069845" y="7606361"/>
            <a:ext cx="552664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ꢁꢊꢊꢊꢎ</a:t>
            </a:r>
          </a:p>
          <a:p>
            <a:pPr marL="140589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ꢑ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7662281"/>
            <a:ext cx="13160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716277" y="7655438"/>
            <a:ext cx="256560" cy="465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POIKJ+Cambria Math"/>
                <a:cs typeface="RPOIKJ+Cambria Math"/>
              </a:rPr>
              <a:t>ꢈ</a:t>
            </a:r>
          </a:p>
          <a:p>
            <a:pPr marL="0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ꢑ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25066" y="7672816"/>
            <a:ext cx="3672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7951840"/>
            <a:ext cx="7455549" cy="71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b="1" i="1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b="1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b="1" i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b="1" i="1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b="1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b="1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b="1" i="1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b="1" i="1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b="1" i="1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  <a:r>
              <a:rPr sz="1400" b="1" i="1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b="1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b="1" i="1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푹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i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푳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i="1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b="1" i="1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푪.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Hence, if </a:t>
            </a:r>
            <a:r>
              <a:rPr sz="1400" b="1" i="1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b="1" i="1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select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푪</a:t>
            </a:r>
            <a:r>
              <a:rPr sz="1400" spc="85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ퟏ흁푭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, then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81760" y="84266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376551" y="8426653"/>
            <a:ext cx="663623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ꢁꢊꢊꢊ(ꢁ)</a:t>
            </a:r>
          </a:p>
          <a:p>
            <a:pPr marL="192023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ꢑ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8482574"/>
            <a:ext cx="5477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216456" y="8482574"/>
            <a:ext cx="116034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1퐻</a:t>
            </a:r>
            <a:r>
              <a:rPr sz="1400" spc="146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899282" y="8482574"/>
            <a:ext cx="6473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870508" y="8606794"/>
            <a:ext cx="480570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ꢁꢊ</a:t>
            </a:r>
            <a:r>
              <a:rPr sz="1200" spc="40" baseline="30000">
                <a:solidFill>
                  <a:srgbClr val="000000"/>
                </a:solidFill>
                <a:latin typeface="RPOIKJ+Cambria Math"/>
                <a:cs typeface="RPOIKJ+Cambria Math"/>
              </a:rPr>
              <a:t>ꢒ</a:t>
            </a:r>
            <a:r>
              <a:rPr sz="1000">
                <a:solidFill>
                  <a:srgbClr val="000000"/>
                </a:solidFill>
                <a:latin typeface="RPOIKJ+Cambria Math"/>
                <a:cs typeface="RPOIKJ+Cambria Math"/>
              </a:rPr>
              <a:t>ꢏ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8773658"/>
            <a:ext cx="11865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푅</a:t>
            </a:r>
            <a:r>
              <a:rPr sz="1400" spc="122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100훺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9009878"/>
            <a:ext cx="7410661" cy="712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RPOIKJ+Cambria Math"/>
                <a:cs typeface="RPOIKJ+Cambria Math"/>
              </a:rPr>
              <a:t>100훺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RPOIKJ+Cambria Math"/>
                <a:cs typeface="RPOIKJ+Cambria Math"/>
              </a:rPr>
              <a:t>1퐻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RPOIKJ+Cambria Math"/>
                <a:cs typeface="RPOIKJ+Cambria Math"/>
              </a:rPr>
              <a:t>1휇퐹</a:t>
            </a:r>
            <a:r>
              <a:rPr sz="1400" spc="81">
                <a:solidFill>
                  <a:srgbClr val="000000"/>
                </a:solidFill>
                <a:latin typeface="RPOIKJ+Cambria Math"/>
                <a:cs typeface="RPOIK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 produce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proper filter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characteristics.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1053365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3) Scalling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7457750" cy="233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sometimes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H,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F,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realistic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scaling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i="1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realistic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problems;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mastering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easy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values.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calculations, knowing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could use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 the values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realistic.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circuit: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magnitude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</a:t>
            </a:r>
            <a:r>
              <a:rPr sz="1400" i="1" spc="6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scaling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scaling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ranges.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leaves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unaltered,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 shifts the frequency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down the frequency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spectrum.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854822"/>
            <a:ext cx="7450111" cy="92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3.1)</a:t>
            </a:r>
            <a:r>
              <a:rPr sz="1600" u="sng" spc="35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Magnitude Scalling</a:t>
            </a:r>
          </a:p>
          <a:p>
            <a:pPr marL="0" marR="0">
              <a:lnSpc>
                <a:spcPts val="1568"/>
              </a:lnSpc>
              <a:spcBef>
                <a:spcPts val="192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Magnitude</a:t>
            </a:r>
            <a:r>
              <a:rPr sz="1400" spc="11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scaling</a:t>
            </a:r>
            <a:r>
              <a:rPr sz="1400" spc="14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4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r>
              <a:rPr sz="14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4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increasing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1400" spc="12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impedances</a:t>
            </a:r>
            <a:r>
              <a:rPr sz="1400" spc="1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network</a:t>
            </a:r>
            <a:r>
              <a:rPr sz="1400" spc="13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1400" spc="11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factor, the frequency response</a:t>
            </a:r>
            <a:r>
              <a:rPr sz="1400" spc="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remaining unchanged.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528550"/>
            <a:ext cx="58177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Recall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 elements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given by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72789" y="47135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7116" y="4769475"/>
            <a:ext cx="84916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푅</a:t>
            </a:r>
            <a:r>
              <a:rPr sz="1500" spc="142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43">
                <a:solidFill>
                  <a:srgbClr val="000000"/>
                </a:solidFill>
                <a:latin typeface="BHCPBP+Cambria Math"/>
                <a:cs typeface="BHCPBP+Cambria Math"/>
              </a:rPr>
              <a:t>ꢀ.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86382" y="4769475"/>
            <a:ext cx="10046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퐿</a:t>
            </a:r>
            <a:r>
              <a:rPr sz="1500" spc="130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BHCPBP+Cambria Math"/>
                <a:cs typeface="BHCPBP+Cambria Math"/>
              </a:rPr>
              <a:t>푗휔ꢁ.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00095" y="4769475"/>
            <a:ext cx="60412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40">
                <a:solidFill>
                  <a:srgbClr val="000000"/>
                </a:solidFill>
                <a:latin typeface="BHCPBP+Cambria Math"/>
                <a:cs typeface="BHCPBP+Cambria Math"/>
              </a:rPr>
              <a:t>푧</a:t>
            </a:r>
            <a:r>
              <a:rPr sz="1500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푐</a:t>
            </a:r>
            <a:r>
              <a:rPr sz="1500" spc="136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72173" y="478001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87445" y="4908626"/>
            <a:ext cx="4291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ꢂꢃ퐶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215874"/>
            <a:ext cx="7457597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scaling,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420090"/>
            <a:ext cx="59488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let the frequency remain constant. This gives the new impedances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67729" y="56050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6844" y="5643194"/>
            <a:ext cx="1751321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1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500" baseline="37714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344" baseline="3771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400" spc="77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BHCPBP+Cambria Math"/>
                <a:cs typeface="BHCPBP+Cambria Math"/>
              </a:rPr>
              <a:t>ꢀ.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52395" y="5643194"/>
            <a:ext cx="1897625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58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500" baseline="37714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224" baseline="3771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400" spc="66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BHCPBP+Cambria Math"/>
                <a:cs typeface="BHCPBP+Cambria Math"/>
              </a:rPr>
              <a:t>푗휔퐾</a:t>
            </a:r>
            <a:r>
              <a:rPr sz="1400" spc="58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BHCPBP+Cambria Math"/>
                <a:cs typeface="BHCPBP+Cambria Math"/>
              </a:rPr>
              <a:t>ꢁ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74996" y="5661015"/>
            <a:ext cx="12994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400" spc="74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60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푍</a:t>
            </a:r>
            <a:r>
              <a:rPr sz="1400" spc="746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87772" y="5641670"/>
            <a:ext cx="2355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92926" y="567155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…(3.2)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7732" y="574987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95120" y="5746826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23669" y="5746826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푅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59533" y="5746826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52979" y="574987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퐿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73602" y="5746826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02203" y="574682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021201" y="5746826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75580" y="5749874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퐶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207253" y="5746826"/>
            <a:ext cx="4958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  <a:r>
              <a:rPr sz="1000" spc="64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퐶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55894" y="5800166"/>
            <a:ext cx="683450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ꢂꢃ퐶/ꢄ</a:t>
            </a:r>
            <a:r>
              <a:rPr sz="1200" baseline="-20399">
                <a:solidFill>
                  <a:srgbClr val="000000"/>
                </a:solidFill>
                <a:latin typeface="BHCPBP+Cambria Math"/>
                <a:cs typeface="BHCPBP+Cambria Math"/>
              </a:rPr>
              <a:t>ꢅ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110716"/>
            <a:ext cx="74510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Comparing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(3.1),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6339449"/>
            <a:ext cx="74511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values: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ꢀ</a:t>
            </a:r>
            <a:r>
              <a:rPr sz="1400" spc="120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→</a:t>
            </a:r>
            <a:r>
              <a:rPr sz="1400" spc="7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BHCPBP+Cambria Math"/>
                <a:cs typeface="BHCPBP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ꢁ</a:t>
            </a:r>
            <a:r>
              <a:rPr sz="1400" spc="11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→</a:t>
            </a:r>
            <a:r>
              <a:rPr sz="1400" spc="8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400" spc="598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BHCPBP+Cambria Math"/>
                <a:cs typeface="BHCPBP+Cambria Math"/>
              </a:rPr>
              <a:t>ꢁ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ꢆ</a:t>
            </a:r>
            <a:r>
              <a:rPr sz="1400" spc="139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BHCPBP+Cambria Math"/>
                <a:cs typeface="BHCPBP+Cambria Math"/>
              </a:rPr>
              <a:t>ꢆ/퐾</a:t>
            </a:r>
            <a:r>
              <a:rPr sz="1400" spc="569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74546" y="6425260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73502" y="6425260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679825" y="6425260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586204"/>
            <a:ext cx="27622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elements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351910" y="6931228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퐶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7116" y="6970852"/>
            <a:ext cx="2298378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3">
                <a:solidFill>
                  <a:srgbClr val="000000"/>
                </a:solidFill>
                <a:latin typeface="BHCPBP+Cambria Math"/>
                <a:cs typeface="BHCPBP+Cambria Math"/>
              </a:rPr>
              <a:t>ꢀ</a:t>
            </a:r>
            <a:r>
              <a:rPr sz="1500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119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-101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500" spc="73" baseline="-216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  <a:r>
              <a:rPr sz="1400" spc="43">
                <a:solidFill>
                  <a:srgbClr val="000000"/>
                </a:solidFill>
                <a:latin typeface="BHCPBP+Cambria Math"/>
                <a:cs typeface="BHCPBP+Cambria Math"/>
              </a:rPr>
              <a:t>ꢀ.</a:t>
            </a:r>
            <a:r>
              <a:rPr sz="1400" spc="3272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-83">
                <a:solidFill>
                  <a:srgbClr val="000000"/>
                </a:solidFill>
                <a:latin typeface="BHCPBP+Cambria Math"/>
                <a:cs typeface="BHCPBP+Cambria Math"/>
              </a:rPr>
              <a:t>ꢁ</a:t>
            </a:r>
            <a:r>
              <a:rPr sz="1500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116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 spc="-99">
                <a:solidFill>
                  <a:srgbClr val="000000"/>
                </a:solidFill>
                <a:latin typeface="BHCPBP+Cambria Math"/>
                <a:cs typeface="BHCPBP+Cambria Math"/>
              </a:rPr>
              <a:t>퐾</a:t>
            </a:r>
            <a:r>
              <a:rPr sz="1500" spc="73" baseline="-21600">
                <a:solidFill>
                  <a:srgbClr val="000000"/>
                </a:solidFill>
                <a:latin typeface="BHCPBP+Cambria Math"/>
                <a:cs typeface="BHCPBP+Cambria Math"/>
              </a:rPr>
              <a:t>푚</a:t>
            </a:r>
            <a:r>
              <a:rPr sz="1400" spc="23">
                <a:solidFill>
                  <a:srgbClr val="000000"/>
                </a:solidFill>
                <a:latin typeface="BHCPBP+Cambria Math"/>
                <a:cs typeface="BHCPBP+Cambria Math"/>
              </a:rPr>
              <a:t>ꢁ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897758" y="6970852"/>
            <a:ext cx="61936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8">
                <a:solidFill>
                  <a:srgbClr val="000000"/>
                </a:solidFill>
                <a:latin typeface="BHCPBP+Cambria Math"/>
                <a:cs typeface="BHCPBP+Cambria Math"/>
              </a:rPr>
              <a:t>ꢆ</a:t>
            </a:r>
            <a:r>
              <a:rPr sz="1500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116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489071" y="6987149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958716" y="6970852"/>
            <a:ext cx="81060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BHCPBP+Cambria Math"/>
                <a:cs typeface="BHCPBP+Cambria Math"/>
              </a:rPr>
              <a:t>휔</a:t>
            </a:r>
            <a:r>
              <a:rPr sz="1500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spc="104" baseline="36857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휔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90461" y="6997684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…(3.3)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298571" y="7126300"/>
            <a:ext cx="337501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72" baseline="25500">
                <a:solidFill>
                  <a:srgbClr val="000000"/>
                </a:solidFill>
                <a:latin typeface="BHCPBP+Cambria Math"/>
                <a:cs typeface="BHCPBP+Cambria Math"/>
              </a:rPr>
              <a:t>ꢄ</a:t>
            </a:r>
            <a:r>
              <a:rPr sz="800">
                <a:solidFill>
                  <a:srgbClr val="000000"/>
                </a:solidFill>
                <a:latin typeface="BHCPBP+Cambria Math"/>
                <a:cs typeface="BHCPBP+Cambria Math"/>
              </a:rPr>
              <a:t>ꢅ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7436596"/>
            <a:ext cx="744593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primed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unprimed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old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the series 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have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00632" y="78258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818385" y="78258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513710" y="78258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7116" y="7863916"/>
            <a:ext cx="663865" cy="52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ω</a:t>
            </a:r>
            <a:r>
              <a:rPr sz="1500" spc="-355" baseline="37714">
                <a:solidFill>
                  <a:srgbClr val="000000"/>
                </a:solidFill>
                <a:latin typeface="BHCPBP+Cambria Math"/>
                <a:cs typeface="BHCPBP+Cambria Math"/>
              </a:rPr>
              <a:t>′</a:t>
            </a:r>
            <a:r>
              <a:rPr sz="1500" baseline="-24631">
                <a:solidFill>
                  <a:srgbClr val="000000"/>
                </a:solidFill>
                <a:latin typeface="BHCPBP+Cambria Math"/>
                <a:cs typeface="BHCPBP+Cambria Math"/>
              </a:rPr>
              <a:t>0</a:t>
            </a:r>
            <a:r>
              <a:rPr sz="1500" spc="113" baseline="-24631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29182" y="788173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250058" y="788173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717926" y="7881737"/>
            <a:ext cx="65078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HCPBP+Cambria Math"/>
                <a:cs typeface="BHCPBP+Cambria Math"/>
              </a:rPr>
              <a:t> </a:t>
            </a:r>
            <a:r>
              <a:rPr sz="1400">
                <a:solidFill>
                  <a:srgbClr val="000000"/>
                </a:solidFill>
                <a:latin typeface="BHCPBP+Cambria Math"/>
                <a:cs typeface="BHCPBP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BHCPBP+Cambria Math"/>
                <a:cs typeface="BHCPBP+Cambria Math"/>
              </a:rPr>
              <a:t>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493509" y="7892272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…(3.4)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93952" y="8020406"/>
            <a:ext cx="475415" cy="343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√퐿’퐶’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510538" y="8024978"/>
            <a:ext cx="875473" cy="359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spc="-34">
                <a:solidFill>
                  <a:srgbClr val="000000"/>
                </a:solidFill>
                <a:latin typeface="BHCPBP+Cambria Math"/>
                <a:cs typeface="BHCPBP+Cambria Math"/>
              </a:rPr>
              <a:t>ꢇꢄ</a:t>
            </a:r>
            <a:r>
              <a:rPr sz="1200" spc="46" baseline="-15599">
                <a:solidFill>
                  <a:srgbClr val="000000"/>
                </a:solidFill>
                <a:latin typeface="BHCPBP+Cambria Math"/>
                <a:cs typeface="BHCPBP+Cambria Math"/>
              </a:rPr>
              <a:t>ꢅ</a:t>
            </a: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퐿퐶/ꢄ</a:t>
            </a:r>
            <a:r>
              <a:rPr sz="1200" baseline="-20399">
                <a:solidFill>
                  <a:srgbClr val="000000"/>
                </a:solidFill>
                <a:latin typeface="BHCPBP+Cambria Math"/>
                <a:cs typeface="BHCPBP+Cambria Math"/>
              </a:rPr>
              <a:t>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432939" y="8020406"/>
            <a:ext cx="419610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HCPBP+Cambria Math"/>
                <a:cs typeface="BHCPBP+Cambria Math"/>
              </a:rPr>
              <a:t>√퐿퐶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8346805"/>
            <a:ext cx="7457750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expected,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changed.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scaling.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forms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Eqs.</a:t>
            </a:r>
            <a:r>
              <a:rPr sz="1400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(2.2a)</a:t>
            </a:r>
            <a:r>
              <a:rPr sz="1400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(2.2b)</a:t>
            </a:r>
            <a:r>
              <a:rPr sz="14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previous</a:t>
            </a:r>
            <a:r>
              <a:rPr sz="1400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lecture,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dimensionless quantities.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2012545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3.2)</a:t>
            </a:r>
            <a:r>
              <a:rPr sz="1600" u="sng" spc="35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Frequency Scalling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91944"/>
            <a:ext cx="7275329" cy="1097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Frequency scaling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process of</a:t>
            </a:r>
            <a:r>
              <a:rPr sz="1400" spc="-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shifting</a:t>
            </a:r>
            <a:r>
              <a:rPr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frequency</a:t>
            </a:r>
            <a:r>
              <a:rPr sz="1400" spc="-1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response of a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network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up or down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frequency axis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while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leaving the impedance the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same.</a:t>
            </a:r>
          </a:p>
          <a:p>
            <a:pPr marL="0" marR="0">
              <a:lnSpc>
                <a:spcPts val="1550"/>
              </a:lnSpc>
              <a:spcBef>
                <a:spcPts val="144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achieve frequency scaling by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multiplying the frequency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350" i="1" spc="12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 keeping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429621"/>
            <a:ext cx="7070349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(3.1), we see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frequency-dependent. If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풁</a:t>
            </a:r>
            <a:r>
              <a:rPr sz="1400" spc="630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(흎)</a:t>
            </a:r>
            <a:r>
              <a:rPr sz="1400" spc="15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풁</a:t>
            </a:r>
            <a:r>
              <a:rPr sz="1400" spc="690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(흎)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(3.1), we obtain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80767" y="2712162"/>
            <a:ext cx="2620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47922" y="2712162"/>
            <a:ext cx="26986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푪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97758" y="282341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116" y="2863038"/>
            <a:ext cx="259529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푍</a:t>
            </a:r>
            <a:r>
              <a:rPr sz="1400" spc="67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CICSGJ+Cambria Math"/>
                <a:cs typeface="CICSGJ+Cambria Math"/>
              </a:rPr>
              <a:t>푗(휔퐾</a:t>
            </a:r>
            <a:r>
              <a:rPr sz="1400" spc="170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38">
                <a:solidFill>
                  <a:srgbClr val="000000"/>
                </a:solidFill>
                <a:latin typeface="CICSGJ+Cambria Math"/>
                <a:cs typeface="CICSGJ+Cambria Math"/>
              </a:rPr>
              <a:t>)ꢀ</a:t>
            </a:r>
            <a:r>
              <a:rPr sz="1500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04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푗휔ꢀ</a:t>
            </a:r>
            <a:r>
              <a:rPr sz="1400" spc="413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83">
                <a:solidFill>
                  <a:srgbClr val="000000"/>
                </a:solidFill>
                <a:latin typeface="CICSGJ+Cambria Math"/>
                <a:cs typeface="CICSGJ+Cambria Math"/>
              </a:rPr>
              <a:t>ꢀ</a:t>
            </a:r>
            <a:r>
              <a:rPr sz="1500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6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21882" y="2889869"/>
            <a:ext cx="8673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…(3.5a)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7700" y="2965145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3753" y="2965145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53563" y="3018486"/>
            <a:ext cx="346804" cy="359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1200" baseline="-20399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92072" y="33309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80870" y="33309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12414" y="333090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퐶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7116" y="3386826"/>
            <a:ext cx="63948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CICSGJ+Cambria Math"/>
                <a:cs typeface="CICSGJ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CICSGJ+Cambria Math"/>
                <a:cs typeface="CICSGJ+Cambria Math"/>
              </a:rPr>
              <a:t>퐶</a:t>
            </a:r>
            <a:r>
              <a:rPr sz="1500" spc="157" baseline="-2057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18158" y="3386826"/>
            <a:ext cx="49439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ꢅ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29282" y="3370529"/>
            <a:ext cx="860537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⇒</a:t>
            </a:r>
            <a:r>
              <a:rPr sz="1400" spc="39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88">
                <a:solidFill>
                  <a:srgbClr val="000000"/>
                </a:solidFill>
                <a:latin typeface="CICSGJ+Cambria Math"/>
                <a:cs typeface="CICSGJ+Cambria Math"/>
              </a:rPr>
              <a:t>ꢆ</a:t>
            </a:r>
            <a:r>
              <a:rPr sz="1500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04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00546" y="3397361"/>
            <a:ext cx="8780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…(3.5b)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69568" y="3526358"/>
            <a:ext cx="703023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4">
                <a:solidFill>
                  <a:srgbClr val="000000"/>
                </a:solidFill>
                <a:latin typeface="CICSGJ+Cambria Math"/>
                <a:cs typeface="CICSGJ+Cambria Math"/>
              </a:rPr>
              <a:t>ꢃ(ꢄꢁ</a:t>
            </a:r>
            <a:r>
              <a:rPr sz="1200" spc="43" baseline="-20399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)퐶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95526" y="3526358"/>
            <a:ext cx="4291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ꢃꢄ퐶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72791" y="3526358"/>
            <a:ext cx="34680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1200" baseline="-20399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854942"/>
            <a:ext cx="744592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085199"/>
            <a:ext cx="74577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values: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ꢀ</a:t>
            </a:r>
            <a:r>
              <a:rPr sz="1400" spc="11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CICSGJ+Cambria Math"/>
                <a:cs typeface="CICSGJ+Cambria Math"/>
              </a:rPr>
              <a:t>ꢀ/퐾</a:t>
            </a:r>
            <a:r>
              <a:rPr sz="1400" spc="54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ꢆ</a:t>
            </a:r>
            <a:r>
              <a:rPr sz="1400" spc="139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→</a:t>
            </a:r>
            <a:r>
              <a:rPr sz="1400" spc="8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CICSGJ+Cambria Math"/>
                <a:cs typeface="CICSGJ+Cambria Math"/>
              </a:rPr>
              <a:t>ꢆ/퐾</a:t>
            </a:r>
            <a:r>
              <a:rPr sz="1400" spc="159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92470" y="4171010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894576" y="4171010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4344279"/>
            <a:ext cx="7448153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 of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푅</a:t>
            </a:r>
            <a:r>
              <a:rPr sz="1400" spc="108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not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affected, since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scaling, the new values of the elements and frequency are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70201" y="493758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퐿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83458" y="4937582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퐶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7116" y="4977206"/>
            <a:ext cx="82477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3">
                <a:solidFill>
                  <a:srgbClr val="000000"/>
                </a:solidFill>
                <a:latin typeface="CICSGJ+Cambria Math"/>
                <a:cs typeface="CICSGJ+Cambria Math"/>
              </a:rPr>
              <a:t>푅</a:t>
            </a:r>
            <a:r>
              <a:rPr sz="1500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9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43">
                <a:solidFill>
                  <a:srgbClr val="000000"/>
                </a:solidFill>
                <a:latin typeface="CICSGJ+Cambria Math"/>
                <a:cs typeface="CICSGJ+Cambria Math"/>
              </a:rPr>
              <a:t>푅.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58722" y="4977206"/>
            <a:ext cx="84010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3">
                <a:solidFill>
                  <a:srgbClr val="000000"/>
                </a:solidFill>
                <a:latin typeface="CICSGJ+Cambria Math"/>
                <a:cs typeface="CICSGJ+Cambria Math"/>
              </a:rPr>
              <a:t>ꢀ</a:t>
            </a:r>
            <a:r>
              <a:rPr sz="1500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6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134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43023" y="4977206"/>
            <a:ext cx="87363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8">
                <a:solidFill>
                  <a:srgbClr val="000000"/>
                </a:solidFill>
                <a:latin typeface="CICSGJ+Cambria Math"/>
                <a:cs typeface="CICSGJ+Cambria Math"/>
              </a:rPr>
              <a:t>ꢆ</a:t>
            </a:r>
            <a:r>
              <a:rPr sz="1500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6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134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84498" y="4977206"/>
            <a:ext cx="1040983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CICSGJ+Cambria Math"/>
                <a:cs typeface="CICSGJ+Cambria Math"/>
              </a:rPr>
              <a:t>휔</a:t>
            </a:r>
            <a:r>
              <a:rPr sz="1500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418" baseline="36857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186">
                <a:solidFill>
                  <a:srgbClr val="000000"/>
                </a:solidFill>
                <a:latin typeface="CICSGJ+Cambria Math"/>
                <a:cs typeface="CICSGJ+Cambria Math"/>
              </a:rPr>
              <a:t>퐾</a:t>
            </a:r>
            <a:r>
              <a:rPr sz="1500" spc="83" baseline="-21818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휔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44741" y="5004038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…(3.6)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26005" y="5132654"/>
            <a:ext cx="28160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743835" y="5132654"/>
            <a:ext cx="28160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17445" y="5181732"/>
            <a:ext cx="21726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35275" y="5181732"/>
            <a:ext cx="21726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5461238"/>
            <a:ext cx="67173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 if we consider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 or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resonant frequency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08252" y="58154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952498" y="58154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711830" y="5804738"/>
            <a:ext cx="308704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5853506"/>
            <a:ext cx="663865" cy="52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ω</a:t>
            </a:r>
            <a:r>
              <a:rPr sz="1500" spc="-355" baseline="37857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baseline="-24631">
                <a:solidFill>
                  <a:srgbClr val="000000"/>
                </a:solidFill>
                <a:latin typeface="CICSGJ+Cambria Math"/>
                <a:cs typeface="CICSGJ+Cambria Math"/>
              </a:rPr>
              <a:t>0</a:t>
            </a:r>
            <a:r>
              <a:rPr sz="1500" spc="113" baseline="-2463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53566" y="587158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492375" y="587158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960242" y="5871581"/>
            <a:ext cx="83823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186">
                <a:solidFill>
                  <a:srgbClr val="000000"/>
                </a:solidFill>
                <a:latin typeface="CICSGJ+Cambria Math"/>
                <a:cs typeface="CICSGJ+Cambria Math"/>
              </a:rPr>
              <a:t>퐾</a:t>
            </a:r>
            <a:r>
              <a:rPr sz="1500" spc="83" baseline="-20571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CICSGJ+Cambria Math"/>
                <a:cs typeface="CICSGJ+Cambria Math"/>
              </a:rPr>
              <a:t>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455409" y="5882116"/>
            <a:ext cx="804867" cy="1291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(3.7)</a:t>
            </a:r>
          </a:p>
          <a:p>
            <a:pPr marL="0" marR="0">
              <a:lnSpc>
                <a:spcPts val="1554"/>
              </a:lnSpc>
              <a:spcBef>
                <a:spcPts val="49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…(3.8)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87856" y="6000856"/>
            <a:ext cx="500725" cy="35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CICSGJ+Cambria Math"/>
                <a:cs typeface="CICSGJ+Cambria Math"/>
              </a:rPr>
              <a:t>√퐿’퐶</a:t>
            </a:r>
            <a:r>
              <a:rPr sz="1200" baseline="30000">
                <a:solidFill>
                  <a:srgbClr val="000000"/>
                </a:solidFill>
                <a:latin typeface="CICSGJ+Cambria Math"/>
                <a:cs typeface="CICSGJ+Cambria Math"/>
              </a:rPr>
              <a:t>ꢇ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534922" y="6010250"/>
            <a:ext cx="1098344" cy="35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ꢈ(퐿/ꢁ</a:t>
            </a:r>
            <a:r>
              <a:rPr sz="1000" spc="325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000" spc="10">
                <a:solidFill>
                  <a:srgbClr val="000000"/>
                </a:solidFill>
                <a:latin typeface="CICSGJ+Cambria Math"/>
                <a:cs typeface="CICSGJ+Cambria Math"/>
              </a:rPr>
              <a:t>)(퐶/ꢁ</a:t>
            </a:r>
            <a:r>
              <a:rPr sz="1000" spc="32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675254" y="6010250"/>
            <a:ext cx="419610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√퐿퐶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08301" y="6059810"/>
            <a:ext cx="21726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320163" y="6059810"/>
            <a:ext cx="217264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6343888"/>
            <a:ext cx="18318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bandwidth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6682817"/>
            <a:ext cx="976855" cy="517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CICSGJ+Cambria Math"/>
                <a:cs typeface="CICSGJ+Cambria Math"/>
              </a:rPr>
              <a:t>퐵</a:t>
            </a:r>
            <a:r>
              <a:rPr sz="1500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9" baseline="36856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186">
                <a:solidFill>
                  <a:srgbClr val="000000"/>
                </a:solidFill>
                <a:latin typeface="CICSGJ+Cambria Math"/>
                <a:cs typeface="CICSGJ+Cambria Math"/>
              </a:rPr>
              <a:t>퐾</a:t>
            </a:r>
            <a:r>
              <a:rPr sz="1500" spc="83" baseline="-21818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퐵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7086209"/>
            <a:ext cx="41498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 the same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(푄ꢅ</a:t>
            </a:r>
            <a:r>
              <a:rPr sz="1400" spc="383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49">
                <a:solidFill>
                  <a:srgbClr val="000000"/>
                </a:solidFill>
                <a:latin typeface="CICSGJ+Cambria Math"/>
                <a:cs typeface="CICSGJ+Cambria Math"/>
              </a:rPr>
              <a:t>푄)</a:t>
            </a:r>
            <a:r>
              <a:rPr sz="1400" spc="-15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7823572"/>
            <a:ext cx="5775665" cy="71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3.3)</a:t>
            </a:r>
            <a:r>
              <a:rPr sz="1600" u="sng" spc="35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Magnitude and Frequency Scaling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a circuit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scaled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time, then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292730" y="8235773"/>
            <a:ext cx="356551" cy="535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72" baseline="25499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800">
                <a:solidFill>
                  <a:srgbClr val="000000"/>
                </a:solidFill>
                <a:latin typeface="CICSGJ+Cambria Math"/>
                <a:cs typeface="CICSGJ+Cambria Math"/>
              </a:rPr>
              <a:t>ꢉ</a:t>
            </a:r>
          </a:p>
          <a:p>
            <a:pPr marL="15239" marR="0">
              <a:lnSpc>
                <a:spcPts val="1167"/>
              </a:lnSpc>
              <a:spcBef>
                <a:spcPts val="159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1200" baseline="-204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818509" y="82357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8275397"/>
            <a:ext cx="1062473" cy="51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3">
                <a:solidFill>
                  <a:srgbClr val="000000"/>
                </a:solidFill>
                <a:latin typeface="CICSGJ+Cambria Math"/>
                <a:cs typeface="CICSGJ+Cambria Math"/>
              </a:rPr>
              <a:t>푅</a:t>
            </a:r>
            <a:r>
              <a:rPr sz="1500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19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101">
                <a:solidFill>
                  <a:srgbClr val="000000"/>
                </a:solidFill>
                <a:latin typeface="CICSGJ+Cambria Math"/>
                <a:cs typeface="CICSGJ+Cambria Math"/>
              </a:rPr>
              <a:t>퐾</a:t>
            </a:r>
            <a:r>
              <a:rPr sz="1500" spc="73" baseline="-21600">
                <a:solidFill>
                  <a:srgbClr val="000000"/>
                </a:solidFill>
                <a:latin typeface="CICSGJ+Cambria Math"/>
                <a:cs typeface="CICSGJ+Cambria Math"/>
              </a:rPr>
              <a:t>푚</a:t>
            </a:r>
            <a:r>
              <a:rPr sz="1400" spc="31">
                <a:solidFill>
                  <a:srgbClr val="000000"/>
                </a:solidFill>
                <a:latin typeface="CICSGJ+Cambria Math"/>
                <a:cs typeface="CICSGJ+Cambria Math"/>
              </a:rPr>
              <a:t>푅.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926589" y="8275397"/>
            <a:ext cx="584312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3">
                <a:solidFill>
                  <a:srgbClr val="000000"/>
                </a:solidFill>
                <a:latin typeface="CICSGJ+Cambria Math"/>
                <a:cs typeface="CICSGJ+Cambria Math"/>
              </a:rPr>
              <a:t>ꢀ</a:t>
            </a:r>
            <a:r>
              <a:rPr sz="1500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04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513710" y="8292074"/>
            <a:ext cx="4088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CICSGJ+Cambria Math"/>
                <a:cs typeface="CICSGJ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278759" y="8275397"/>
            <a:ext cx="617840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8">
                <a:solidFill>
                  <a:srgbClr val="000000"/>
                </a:solidFill>
                <a:latin typeface="CICSGJ+Cambria Math"/>
                <a:cs typeface="CICSGJ+Cambria Math"/>
              </a:rPr>
              <a:t>ꢆ</a:t>
            </a:r>
            <a:r>
              <a:rPr sz="1500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04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4060825" y="8292074"/>
            <a:ext cx="4175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4">
                <a:solidFill>
                  <a:srgbClr val="000000"/>
                </a:solidFill>
                <a:latin typeface="CICSGJ+Cambria Math"/>
                <a:cs typeface="CICSGJ+Cambria Math"/>
              </a:rPr>
              <a:t>ꢆ.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603369" y="8275397"/>
            <a:ext cx="999962" cy="51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CICSGJ+Cambria Math"/>
                <a:cs typeface="CICSGJ+Cambria Math"/>
              </a:rPr>
              <a:t>휔</a:t>
            </a:r>
            <a:r>
              <a:rPr sz="1500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′</a:t>
            </a:r>
            <a:r>
              <a:rPr sz="1500" spc="104" baseline="37071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ICSGJ+Cambria Math"/>
                <a:cs typeface="CICSGJ+Cambria Math"/>
              </a:rPr>
              <a:t> </a:t>
            </a:r>
            <a:r>
              <a:rPr sz="1400" spc="-183">
                <a:solidFill>
                  <a:srgbClr val="000000"/>
                </a:solidFill>
                <a:latin typeface="CICSGJ+Cambria Math"/>
                <a:cs typeface="CICSGJ+Cambria Math"/>
              </a:rPr>
              <a:t>퐾</a:t>
            </a:r>
            <a:r>
              <a:rPr sz="1500" spc="83" baseline="-21818">
                <a:solidFill>
                  <a:srgbClr val="000000"/>
                </a:solidFill>
                <a:latin typeface="CICSGJ+Cambria Math"/>
                <a:cs typeface="CICSGJ+Cambria Math"/>
              </a:rPr>
              <a:t>푓</a:t>
            </a:r>
            <a:r>
              <a:rPr sz="1400">
                <a:solidFill>
                  <a:srgbClr val="000000"/>
                </a:solidFill>
                <a:latin typeface="CICSGJ+Cambria Math"/>
                <a:cs typeface="CICSGJ+Cambria Math"/>
              </a:rPr>
              <a:t>휔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449314" y="8302609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…(3.9)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679825" y="8431225"/>
            <a:ext cx="53730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72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1200" spc="46" baseline="-20400">
                <a:solidFill>
                  <a:srgbClr val="000000"/>
                </a:solidFill>
                <a:latin typeface="CICSGJ+Cambria Math"/>
                <a:cs typeface="CICSGJ+Cambria Math"/>
              </a:rPr>
              <a:t>ꢉ</a:t>
            </a:r>
            <a:r>
              <a:rPr sz="1000">
                <a:solidFill>
                  <a:srgbClr val="000000"/>
                </a:solidFill>
                <a:latin typeface="CICSGJ+Cambria Math"/>
                <a:cs typeface="CICSGJ+Cambria Math"/>
              </a:rPr>
              <a:t>ꢁ</a:t>
            </a:r>
            <a:r>
              <a:rPr sz="1200" baseline="-20400">
                <a:solidFill>
                  <a:srgbClr val="000000"/>
                </a:solidFill>
                <a:latin typeface="CICSGJ+Cambria Math"/>
                <a:cs typeface="CICSGJ+Cambria Math"/>
              </a:rPr>
              <a:t>ꢂ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8761333"/>
            <a:ext cx="7235861" cy="674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are more general formulas than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(3.3)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(3.6).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m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(3.9) when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 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350" i="1" spc="12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scaling.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694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2019-10-29T10:00:27Z</dcterms:modified>
</cp:coreProperties>
</file>